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0"/>
  </p:notesMasterIdLst>
  <p:handoutMasterIdLst>
    <p:handoutMasterId r:id="rId31"/>
  </p:handoutMasterIdLst>
  <p:sldIdLst>
    <p:sldId id="1023" r:id="rId5"/>
    <p:sldId id="547" r:id="rId6"/>
    <p:sldId id="1030" r:id="rId7"/>
    <p:sldId id="908" r:id="rId8"/>
    <p:sldId id="921" r:id="rId9"/>
    <p:sldId id="919" r:id="rId10"/>
    <p:sldId id="853" r:id="rId11"/>
    <p:sldId id="928" r:id="rId12"/>
    <p:sldId id="938" r:id="rId13"/>
    <p:sldId id="940" r:id="rId14"/>
    <p:sldId id="855" r:id="rId15"/>
    <p:sldId id="937" r:id="rId16"/>
    <p:sldId id="955" r:id="rId17"/>
    <p:sldId id="1015" r:id="rId18"/>
    <p:sldId id="1027" r:id="rId19"/>
    <p:sldId id="956" r:id="rId20"/>
    <p:sldId id="857" r:id="rId21"/>
    <p:sldId id="957" r:id="rId22"/>
    <p:sldId id="1025" r:id="rId23"/>
    <p:sldId id="860" r:id="rId24"/>
    <p:sldId id="862" r:id="rId25"/>
    <p:sldId id="1007" r:id="rId26"/>
    <p:sldId id="1006" r:id="rId27"/>
    <p:sldId id="1014" r:id="rId28"/>
    <p:sldId id="1029" r:id="rId29"/>
  </p:sldIdLst>
  <p:sldSz cx="9144000" cy="6858000" type="screen4x3"/>
  <p:notesSz cx="6669088" cy="98726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5" autoAdjust="0"/>
    <p:restoredTop sz="93358" autoAdjust="0"/>
  </p:normalViewPr>
  <p:slideViewPr>
    <p:cSldViewPr snapToGrid="0">
      <p:cViewPr varScale="1">
        <p:scale>
          <a:sx n="106" d="100"/>
          <a:sy n="106" d="100"/>
        </p:scale>
        <p:origin x="1541" y="67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777607" y="0"/>
            <a:ext cx="2889938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81E87-8E7F-46F9-BA42-8D7300CD8E53}" type="datetimeFigureOut">
              <a:rPr lang="nl-NL" smtClean="0"/>
              <a:t>31-3-2021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9377317"/>
            <a:ext cx="2889938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777607" y="9377317"/>
            <a:ext cx="2889938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C93F66-6E03-445F-8F41-FC3838F1A11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186705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g>
</file>

<file path=ppt/media/image13.png>
</file>

<file path=ppt/media/image14.jpeg>
</file>

<file path=ppt/media/image15.jpeg>
</file>

<file path=ppt/media/image16.jpg>
</file>

<file path=ppt/media/image17.jpeg>
</file>

<file path=ppt/media/image18.jpeg>
</file>

<file path=ppt/media/image19.jpeg>
</file>

<file path=ppt/media/image2.jpeg>
</file>

<file path=ppt/media/image20.gif>
</file>

<file path=ppt/media/image21.jpeg>
</file>

<file path=ppt/media/image22.gif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9E93E5-E9BC-49F9-A94E-E91E68E23AA7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233488"/>
            <a:ext cx="4440238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66909" y="4751219"/>
            <a:ext cx="533527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889938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777607" y="9377317"/>
            <a:ext cx="2889938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EFC8E-3A82-48C6-B6C4-BE76ED8641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47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6D4C39-AB7A-4926-A891-9EC108E8E156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45574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nl-NL" altLang="nl-NL" dirty="0" smtClean="0"/>
              <a:t>https://www.youtube.com/watch?v=hdgNnXLY8LU</a:t>
            </a:r>
          </a:p>
          <a:p>
            <a:r>
              <a:rPr lang="nl-NL" dirty="0" err="1" smtClean="0"/>
              <a:t>Provirus</a:t>
            </a:r>
            <a:r>
              <a:rPr lang="nl-NL" dirty="0" smtClean="0"/>
              <a:t> is permanente bewoner van gastheer DNA.</a:t>
            </a:r>
          </a:p>
          <a:p>
            <a:endParaRPr lang="nl-NL" dirty="0" smtClean="0"/>
          </a:p>
          <a:p>
            <a:r>
              <a:rPr lang="nl-NL" dirty="0" smtClean="0"/>
              <a:t>Laat reverse transcriptase goed zien.</a:t>
            </a:r>
          </a:p>
          <a:p>
            <a:r>
              <a:rPr lang="nl-NL" dirty="0" smtClean="0"/>
              <a:t>AZT werkt in op reverse transcriptase</a:t>
            </a:r>
          </a:p>
          <a:p>
            <a:endParaRPr lang="nl-NL" dirty="0" smtClean="0"/>
          </a:p>
          <a:p>
            <a:r>
              <a:rPr lang="nl-NL" dirty="0" smtClean="0"/>
              <a:t>Welke eiwitten heeft hij bij zich? </a:t>
            </a:r>
            <a:r>
              <a:rPr lang="nl-NL" dirty="0" err="1" smtClean="0"/>
              <a:t>Rev</a:t>
            </a:r>
            <a:r>
              <a:rPr lang="nl-NL" dirty="0" smtClean="0"/>
              <a:t>. Transcriptase, </a:t>
            </a:r>
            <a:r>
              <a:rPr lang="nl-NL" dirty="0" err="1" smtClean="0"/>
              <a:t>integrase</a:t>
            </a:r>
            <a:r>
              <a:rPr lang="nl-NL" dirty="0" smtClean="0"/>
              <a:t> en protease.</a:t>
            </a:r>
          </a:p>
          <a:p>
            <a:r>
              <a:rPr lang="nl-NL" dirty="0" smtClean="0"/>
              <a:t>Voor welke genen moet hij zelf coderen? In iedere geval die drie, maar ook de </a:t>
            </a:r>
            <a:r>
              <a:rPr lang="nl-NL" dirty="0" err="1" smtClean="0"/>
              <a:t>capside</a:t>
            </a:r>
            <a:r>
              <a:rPr lang="nl-NL" dirty="0" smtClean="0"/>
              <a:t> eiwitten en de </a:t>
            </a:r>
            <a:r>
              <a:rPr lang="nl-NL" dirty="0" err="1" smtClean="0"/>
              <a:t>glycoproteinen</a:t>
            </a:r>
            <a:r>
              <a:rPr lang="nl-NL" dirty="0" smtClean="0"/>
              <a:t>.</a:t>
            </a:r>
          </a:p>
          <a:p>
            <a:endParaRPr lang="nl-NL" alt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F6951-22A1-4144-A1D5-6732767438F3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689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4AA7470-8EBD-44C4-B388-6CDA679C8A2F}" type="slidenum">
              <a:rPr lang="nl-NL"/>
              <a:pPr/>
              <a:t>13</a:t>
            </a:fld>
            <a:endParaRPr lang="nl-NL"/>
          </a:p>
        </p:txBody>
      </p:sp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smtClean="0"/>
              <a:t>AZT (</a:t>
            </a:r>
            <a:r>
              <a:rPr lang="nl-NL" dirty="0" err="1" smtClean="0"/>
              <a:t>azidothymidine</a:t>
            </a:r>
            <a:r>
              <a:rPr lang="nl-NL" dirty="0" smtClean="0"/>
              <a:t>)</a:t>
            </a:r>
            <a:r>
              <a:rPr lang="nl-NL" baseline="0" dirty="0" smtClean="0"/>
              <a:t> =</a:t>
            </a:r>
            <a:r>
              <a:rPr lang="nl-NL" dirty="0" smtClean="0"/>
              <a:t> Nucleotide analoog</a:t>
            </a:r>
            <a:r>
              <a:rPr lang="nl-NL" baseline="0" dirty="0" smtClean="0"/>
              <a:t> en </a:t>
            </a:r>
            <a:r>
              <a:rPr lang="nl-NL" dirty="0" smtClean="0"/>
              <a:t>Chain terminator</a:t>
            </a:r>
            <a:endParaRPr lang="nl-NL" dirty="0"/>
          </a:p>
          <a:p>
            <a:r>
              <a:rPr lang="nl-NL" dirty="0" smtClean="0"/>
              <a:t>Reverse </a:t>
            </a:r>
            <a:r>
              <a:rPr lang="nl-NL" dirty="0"/>
              <a:t>transcriptase heeft een voorkeur voor deze t.o.v. de normale T. helaas bouwen normale cellen hem soms ook in.</a:t>
            </a:r>
          </a:p>
          <a:p>
            <a:r>
              <a:rPr lang="nl-NL" dirty="0"/>
              <a:t>Resistente </a:t>
            </a:r>
            <a:r>
              <a:rPr lang="nl-NL" dirty="0" smtClean="0"/>
              <a:t>mutanten mogelijk.</a:t>
            </a:r>
          </a:p>
          <a:p>
            <a:endParaRPr lang="nl-NL" dirty="0" smtClean="0"/>
          </a:p>
          <a:p>
            <a:r>
              <a:rPr lang="nl-NL" dirty="0" smtClean="0"/>
              <a:t>Reverse transcriptase</a:t>
            </a:r>
            <a:r>
              <a:rPr lang="nl-NL" baseline="0" dirty="0" smtClean="0"/>
              <a:t> wordt ook in het lab als ‘tool’ gebruikt om van mRNA cDNA te maken voor diverse toepassingen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619790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EFC8E-3A82-48C6-B6C4-BE76ED8641D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730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nl-NL" dirty="0" smtClean="0"/>
              <a:t>Wedloop tussen gastheer en virus, wat betreft herkenning van </a:t>
            </a:r>
            <a:r>
              <a:rPr lang="nl-NL" dirty="0" err="1" smtClean="0"/>
              <a:t>glucoproteinen</a:t>
            </a:r>
            <a:r>
              <a:rPr lang="nl-NL" dirty="0" smtClean="0"/>
              <a:t> door afweermechanisme.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F6951-22A1-4144-A1D5-6732767438F3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05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nl-NL" dirty="0" smtClean="0"/>
              <a:t>Besmetting anders als bij dieren:</a:t>
            </a:r>
          </a:p>
          <a:p>
            <a:r>
              <a:rPr lang="nl-NL" dirty="0" smtClean="0"/>
              <a:t>Horizontaal: na beschadiging, ook via insecten, snoeischaren, schimmels</a:t>
            </a:r>
          </a:p>
          <a:p>
            <a:r>
              <a:rPr lang="nl-NL" dirty="0" smtClean="0"/>
              <a:t>Verticaal: via voorouders, </a:t>
            </a:r>
            <a:r>
              <a:rPr lang="nl-NL" dirty="0" err="1" smtClean="0"/>
              <a:t>asexuele</a:t>
            </a:r>
            <a:r>
              <a:rPr lang="nl-NL" dirty="0" smtClean="0"/>
              <a:t> reproductie maar ook via zaden</a:t>
            </a:r>
          </a:p>
          <a:p>
            <a:r>
              <a:rPr lang="nl-NL" dirty="0" smtClean="0"/>
              <a:t>Van cel naar cel: </a:t>
            </a:r>
            <a:r>
              <a:rPr lang="nl-NL" dirty="0" err="1" smtClean="0"/>
              <a:t>Plasmodesmata</a:t>
            </a:r>
            <a:r>
              <a:rPr lang="nl-NL" dirty="0" smtClean="0"/>
              <a:t> worden aangepast </a:t>
            </a:r>
            <a:r>
              <a:rPr lang="nl-NL" dirty="0" err="1" smtClean="0"/>
              <a:t>w.b</a:t>
            </a:r>
            <a:r>
              <a:rPr lang="nl-NL" dirty="0" smtClean="0"/>
              <a:t>. grootte door het virus, zodat hij erdoor kan naar de volgende cel</a:t>
            </a:r>
          </a:p>
          <a:p>
            <a:r>
              <a:rPr lang="nl-NL" dirty="0" smtClean="0"/>
              <a:t>Virussen kunnen leiden tot plaatselijke apoptose en zo </a:t>
            </a:r>
            <a:r>
              <a:rPr lang="nl-NL" dirty="0" err="1" smtClean="0"/>
              <a:t>lesies</a:t>
            </a:r>
            <a:r>
              <a:rPr lang="nl-NL" dirty="0" smtClean="0"/>
              <a:t> veroorzaken</a:t>
            </a:r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F6951-22A1-4144-A1D5-6732767438F3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238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nl-NL" dirty="0" err="1" smtClean="0"/>
              <a:t>Denaturatie</a:t>
            </a:r>
            <a:r>
              <a:rPr lang="nl-NL" dirty="0" smtClean="0"/>
              <a:t> moeilijk (protease, </a:t>
            </a:r>
            <a:r>
              <a:rPr lang="nl-NL" dirty="0" err="1" smtClean="0"/>
              <a:t>autoclaveren</a:t>
            </a:r>
            <a:r>
              <a:rPr lang="nl-NL" dirty="0" smtClean="0"/>
              <a:t>, formaldehyde, bestralen)</a:t>
            </a:r>
          </a:p>
          <a:p>
            <a:r>
              <a:rPr lang="nl-NL" dirty="0" err="1" smtClean="0"/>
              <a:t>Bovine</a:t>
            </a:r>
            <a:r>
              <a:rPr lang="nl-NL" dirty="0" smtClean="0"/>
              <a:t> </a:t>
            </a:r>
            <a:r>
              <a:rPr lang="nl-NL" dirty="0" err="1" smtClean="0"/>
              <a:t>spongiform</a:t>
            </a:r>
            <a:r>
              <a:rPr lang="nl-NL" dirty="0" smtClean="0"/>
              <a:t> </a:t>
            </a:r>
            <a:r>
              <a:rPr lang="nl-NL" dirty="0" err="1" smtClean="0"/>
              <a:t>encephalopathie</a:t>
            </a:r>
            <a:endParaRPr lang="nl-NL" dirty="0" smtClean="0"/>
          </a:p>
          <a:p>
            <a:endParaRPr lang="nl-NL" dirty="0" smtClean="0"/>
          </a:p>
          <a:p>
            <a:r>
              <a:rPr lang="nl-NL" dirty="0" smtClean="0"/>
              <a:t>Koeien die schapen eten. Mensen die de koeien weer eten.</a:t>
            </a:r>
          </a:p>
          <a:p>
            <a:endParaRPr lang="nl-NL" dirty="0" smtClean="0"/>
          </a:p>
          <a:p>
            <a:r>
              <a:rPr lang="nl-NL" dirty="0" smtClean="0"/>
              <a:t>Neurologische ziektes, hersenen</a:t>
            </a:r>
          </a:p>
          <a:p>
            <a:r>
              <a:rPr lang="nl-NL" dirty="0" err="1" smtClean="0"/>
              <a:t>Kuru</a:t>
            </a:r>
            <a:r>
              <a:rPr lang="nl-NL" dirty="0" smtClean="0"/>
              <a:t>, lachziekte, door kannibalisme overgedragen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F6951-22A1-4144-A1D5-6732767438F3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158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A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EFC8E-3A82-48C6-B6C4-BE76ED8641D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317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D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EFC8E-3A82-48C6-B6C4-BE76ED8641D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0506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6D4C39-AB7A-4926-A891-9EC108E8E156}" type="slidenum">
              <a:rPr lang="nl-NL" smtClean="0"/>
              <a:pPr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998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alt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F6951-22A1-4144-A1D5-6732767438F3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695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altLang="nl-N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F6951-22A1-4144-A1D5-6732767438F3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94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nl-NL" dirty="0" smtClean="0"/>
              <a:t>B.v. ebola, griep, mazelen, bof, hondsdolheid</a:t>
            </a:r>
          </a:p>
          <a:p>
            <a:endParaRPr lang="nl-NL" dirty="0" smtClean="0"/>
          </a:p>
          <a:p>
            <a:r>
              <a:rPr lang="nl-NL" dirty="0" smtClean="0"/>
              <a:t>Opname via membraanfusie.</a:t>
            </a:r>
          </a:p>
          <a:p>
            <a:r>
              <a:rPr lang="nl-NL" dirty="0" err="1" smtClean="0"/>
              <a:t>Glycoproteins</a:t>
            </a:r>
            <a:r>
              <a:rPr lang="nl-NL" dirty="0" smtClean="0"/>
              <a:t> binden receptoren</a:t>
            </a:r>
          </a:p>
          <a:p>
            <a:r>
              <a:rPr lang="nl-NL" dirty="0" err="1" smtClean="0"/>
              <a:t>Capside</a:t>
            </a:r>
            <a:r>
              <a:rPr lang="nl-NL" dirty="0" smtClean="0"/>
              <a:t> gaat ook naar binnen</a:t>
            </a:r>
          </a:p>
          <a:p>
            <a:r>
              <a:rPr lang="nl-NL" dirty="0" smtClean="0"/>
              <a:t>ER maakt </a:t>
            </a:r>
            <a:r>
              <a:rPr lang="nl-NL" dirty="0" err="1" smtClean="0"/>
              <a:t>glycoproteinen</a:t>
            </a:r>
            <a:r>
              <a:rPr lang="nl-NL" dirty="0" smtClean="0"/>
              <a:t> en transporteert ze naar de celmembraan</a:t>
            </a:r>
          </a:p>
          <a:p>
            <a:r>
              <a:rPr lang="nl-NL" dirty="0" smtClean="0"/>
              <a:t>Hoeft niet perse lytisch te zijn</a:t>
            </a:r>
          </a:p>
          <a:p>
            <a:endParaRPr lang="nl-NL" dirty="0" smtClean="0"/>
          </a:p>
          <a:p>
            <a:r>
              <a:rPr lang="nl-NL" b="1" dirty="0" smtClean="0"/>
              <a:t>Belangrijk:</a:t>
            </a:r>
          </a:p>
          <a:p>
            <a:r>
              <a:rPr lang="nl-NL" dirty="0" smtClean="0"/>
              <a:t>Beschrijf RNA-RNA synthese voor mRNA en </a:t>
            </a:r>
            <a:r>
              <a:rPr lang="nl-NL" dirty="0" err="1" smtClean="0"/>
              <a:t>mastercopy</a:t>
            </a:r>
            <a:r>
              <a:rPr lang="nl-NL" dirty="0" smtClean="0"/>
              <a:t>. Eigen enzymen nodig, heeft ie bij zich! En neemt hij dus ook weer mee.</a:t>
            </a:r>
          </a:p>
          <a:p>
            <a:endParaRPr lang="nl-NL" dirty="0" smtClean="0"/>
          </a:p>
          <a:p>
            <a:r>
              <a:rPr lang="nl-NL" dirty="0" smtClean="0"/>
              <a:t>Bijzaken:</a:t>
            </a:r>
          </a:p>
          <a:p>
            <a:r>
              <a:rPr lang="nl-NL" dirty="0" smtClean="0"/>
              <a:t>Soms is de envelop afkomstig van de kernmembraan, zoals bij het herpesvirus (</a:t>
            </a:r>
            <a:r>
              <a:rPr lang="nl-NL" dirty="0" err="1" smtClean="0"/>
              <a:t>dsDNA</a:t>
            </a:r>
            <a:r>
              <a:rPr lang="nl-NL" dirty="0" smtClean="0"/>
              <a:t>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F6951-22A1-4144-A1D5-6732767438F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728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>
                <a:effectLst/>
              </a:rPr>
              <a:t>1.Ebola virus (EBOV) binds to attachment factors and receptors on the cell surface through the viral spike protein, glycoprotein (GP) (step 1) </a:t>
            </a:r>
          </a:p>
          <a:p>
            <a:r>
              <a:rPr lang="en-US" dirty="0" smtClean="0">
                <a:effectLst/>
              </a:rPr>
              <a:t>2.The virus is then internalized into a </a:t>
            </a:r>
            <a:r>
              <a:rPr lang="en-US" dirty="0" err="1" smtClean="0">
                <a:effectLst/>
              </a:rPr>
              <a:t>macropinosome</a:t>
            </a:r>
            <a:r>
              <a:rPr lang="en-US" dirty="0" smtClean="0">
                <a:effectLst/>
              </a:rPr>
              <a:t> (step 2).</a:t>
            </a:r>
          </a:p>
          <a:p>
            <a:r>
              <a:rPr lang="en-US" dirty="0" smtClean="0">
                <a:effectLst/>
              </a:rPr>
              <a:t>3.The virus is trafficked to an endosomal compartment containing the cysteine proteases </a:t>
            </a:r>
            <a:r>
              <a:rPr lang="en-US" dirty="0" err="1" smtClean="0">
                <a:effectLst/>
              </a:rPr>
              <a:t>cathepsin</a:t>
            </a:r>
            <a:r>
              <a:rPr lang="en-US" dirty="0" smtClean="0">
                <a:effectLst/>
              </a:rPr>
              <a:t> B (</a:t>
            </a:r>
            <a:r>
              <a:rPr lang="en-US" dirty="0" err="1" smtClean="0">
                <a:effectLst/>
              </a:rPr>
              <a:t>CatB</a:t>
            </a:r>
            <a:r>
              <a:rPr lang="en-US" dirty="0" smtClean="0">
                <a:effectLst/>
              </a:rPr>
              <a:t>) and </a:t>
            </a:r>
            <a:r>
              <a:rPr lang="en-US" dirty="0" err="1" smtClean="0">
                <a:effectLst/>
              </a:rPr>
              <a:t>CatL</a:t>
            </a:r>
            <a:r>
              <a:rPr lang="en-US" dirty="0" smtClean="0">
                <a:effectLst/>
              </a:rPr>
              <a:t>. These proteases digest GP to a 19 </a:t>
            </a:r>
            <a:r>
              <a:rPr lang="en-US" dirty="0" err="1" smtClean="0">
                <a:effectLst/>
              </a:rPr>
              <a:t>kDa</a:t>
            </a:r>
            <a:r>
              <a:rPr lang="en-US" dirty="0" smtClean="0">
                <a:effectLst/>
              </a:rPr>
              <a:t> form. (step 3)</a:t>
            </a:r>
          </a:p>
          <a:p>
            <a:r>
              <a:rPr lang="en-US" dirty="0" smtClean="0">
                <a:effectLst/>
              </a:rPr>
              <a:t>4.Primed GP Initiates fusion between the viral and endosomal membranes (step 4). </a:t>
            </a:r>
          </a:p>
          <a:p>
            <a:r>
              <a:rPr lang="en-US" dirty="0" smtClean="0">
                <a:effectLst/>
              </a:rPr>
              <a:t>5.The viral </a:t>
            </a:r>
            <a:r>
              <a:rPr lang="en-US" dirty="0" err="1" smtClean="0">
                <a:effectLst/>
              </a:rPr>
              <a:t>nucleocapsid</a:t>
            </a:r>
            <a:r>
              <a:rPr lang="en-US" dirty="0" smtClean="0">
                <a:effectLst/>
              </a:rPr>
              <a:t> is released into the cytoplasm, where the genome is replicated (step 5).</a:t>
            </a:r>
          </a:p>
          <a:p>
            <a:r>
              <a:rPr lang="en-US" dirty="0" smtClean="0">
                <a:effectLst/>
              </a:rPr>
              <a:t>6.The viral genome is transcribed with the aid of the viral proteins VP35, VP30 and L (step 6).</a:t>
            </a:r>
          </a:p>
          <a:p>
            <a:r>
              <a:rPr lang="en-US" dirty="0" smtClean="0">
                <a:effectLst/>
              </a:rPr>
              <a:t>7.Viral mRNAs are then translated (step 7).</a:t>
            </a:r>
          </a:p>
          <a:p>
            <a:r>
              <a:rPr lang="en-US" dirty="0" smtClean="0">
                <a:effectLst/>
              </a:rPr>
              <a:t>8.mRNAs encoding GP are brought to the endoplasmic reticulum (ER), where GP is synthesized, modified with N-linked sugars and </a:t>
            </a:r>
            <a:r>
              <a:rPr lang="en-US" dirty="0" err="1" smtClean="0">
                <a:effectLst/>
              </a:rPr>
              <a:t>trimerized</a:t>
            </a:r>
            <a:r>
              <a:rPr lang="en-US" dirty="0" smtClean="0">
                <a:effectLst/>
              </a:rPr>
              <a:t> (step 8). </a:t>
            </a:r>
          </a:p>
          <a:p>
            <a:r>
              <a:rPr lang="en-US" dirty="0" smtClean="0">
                <a:effectLst/>
              </a:rPr>
              <a:t>9.GP is further modified in the Golgi and delivered to the plasma membrane in secretory vesicles (step 9).</a:t>
            </a:r>
          </a:p>
          <a:p>
            <a:r>
              <a:rPr lang="en-US" dirty="0" smtClean="0">
                <a:effectLst/>
              </a:rPr>
              <a:t>10.At the plasma membrane the ribonucleoprotein complex (RNA plus nucleoprotein (NP)) and associated viral proteins assemble with the membrane-associated proteins (matrix proteins VP24 and VP40, and GP), and the resultant </a:t>
            </a:r>
            <a:r>
              <a:rPr lang="en-US" dirty="0" err="1" smtClean="0">
                <a:effectLst/>
              </a:rPr>
              <a:t>virions</a:t>
            </a:r>
            <a:r>
              <a:rPr lang="en-US" dirty="0" smtClean="0">
                <a:effectLst/>
              </a:rPr>
              <a:t> bud from the cell surface (step 10).</a:t>
            </a:r>
          </a:p>
          <a:p>
            <a:r>
              <a:rPr lang="en-US" dirty="0" smtClean="0">
                <a:effectLst/>
              </a:rPr>
              <a:t>11.Non-structural forms of GP, including soluble GP (</a:t>
            </a:r>
            <a:r>
              <a:rPr lang="en-US" dirty="0" err="1" smtClean="0">
                <a:effectLst/>
              </a:rPr>
              <a:t>sGP</a:t>
            </a:r>
            <a:r>
              <a:rPr lang="en-US" dirty="0" smtClean="0">
                <a:effectLst/>
              </a:rPr>
              <a:t>), are also secreted (step 11).</a:t>
            </a:r>
            <a:endParaRPr lang="nl-NL" altLang="nl-N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F6951-22A1-4144-A1D5-6732767438F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4228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l-NL" smtClean="0"/>
          </a:p>
        </p:txBody>
      </p:sp>
    </p:spTree>
    <p:extLst>
      <p:ext uri="{BB962C8B-B14F-4D97-AF65-F5344CB8AC3E}">
        <p14:creationId xmlns:p14="http://schemas.microsoft.com/office/powerpoint/2010/main" val="1297273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nl-NL" dirty="0" smtClean="0"/>
              <a:t>https://www.youtube.com/watch?v=UG8YbNbdaco&amp;feature=related</a:t>
            </a:r>
          </a:p>
          <a:p>
            <a:pPr lvl="0"/>
            <a:r>
              <a:rPr lang="nl-NL" dirty="0" smtClean="0"/>
              <a:t>Mexicaanse griep: slechts 8000 doden, wel erg snel verspreidt.</a:t>
            </a:r>
          </a:p>
          <a:p>
            <a:pPr lvl="0"/>
            <a:r>
              <a:rPr lang="nl-NL" dirty="0" smtClean="0"/>
              <a:t>1 extra mutatie had hem dodelijk gemaakt.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F6951-22A1-4144-A1D5-6732767438F3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42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altLang="nl-N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F6951-22A1-4144-A1D5-6732767438F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397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F6951-22A1-4144-A1D5-6732767438F3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301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79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113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764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82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305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33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39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718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614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2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43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01B07-A4D4-445B-8921-71275A8E0453}" type="datetimeFigureOut">
              <a:rPr lang="en-US" smtClean="0"/>
              <a:t>3/31/2021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77A80-D512-4EC0-8E97-EFCBBD2DC0B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50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w.a.pool@pl.hanze.nl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g"/><Relationship Id="rId4" Type="http://schemas.openxmlformats.org/officeDocument/2006/relationships/hyperlink" Target="https://www.youtube.com/watch?v=hdgNnXLY8LU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watch?v=UG8YbNbdaco&amp;feature=relat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07907" y="496936"/>
            <a:ext cx="7772400" cy="1353418"/>
          </a:xfrm>
        </p:spPr>
        <p:txBody>
          <a:bodyPr>
            <a:normAutofit/>
          </a:bodyPr>
          <a:lstStyle/>
          <a:p>
            <a:r>
              <a:rPr lang="nl-NL" b="1" dirty="0">
                <a:solidFill>
                  <a:srgbClr val="FF6600"/>
                </a:solidFill>
                <a:latin typeface="+mn-lt"/>
              </a:rPr>
              <a:t>Biologie </a:t>
            </a:r>
            <a:r>
              <a:rPr lang="nl-NL" b="1" dirty="0" smtClean="0">
                <a:solidFill>
                  <a:srgbClr val="FF6600"/>
                </a:solidFill>
                <a:latin typeface="+mn-lt"/>
              </a:rPr>
              <a:t>3 – les 13 </a:t>
            </a:r>
            <a:endParaRPr lang="nl-NL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093479" y="3914140"/>
            <a:ext cx="3378600" cy="1655762"/>
          </a:xfrm>
        </p:spPr>
        <p:txBody>
          <a:bodyPr>
            <a:normAutofit/>
          </a:bodyPr>
          <a:lstStyle/>
          <a:p>
            <a:r>
              <a:rPr lang="nl-NL" dirty="0"/>
              <a:t>Wietske Pool</a:t>
            </a:r>
          </a:p>
          <a:p>
            <a:r>
              <a:rPr lang="nl-NL" dirty="0"/>
              <a:t>POWE</a:t>
            </a:r>
          </a:p>
          <a:p>
            <a:r>
              <a:rPr lang="nl-NL" dirty="0" smtClean="0">
                <a:hlinkClick r:id="rId2"/>
              </a:rPr>
              <a:t>w.a.pool@pl.hanze.nl</a:t>
            </a:r>
            <a:endParaRPr lang="nl-NL" dirty="0" smtClean="0"/>
          </a:p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/>
          <a:srcRect l="7448" t="17222" r="66198" b="4630"/>
          <a:stretch/>
        </p:blipFill>
        <p:spPr>
          <a:xfrm>
            <a:off x="5163201" y="3203772"/>
            <a:ext cx="3205423" cy="2673298"/>
          </a:xfrm>
          <a:prstGeom prst="rect">
            <a:avLst/>
          </a:prstGeom>
        </p:spPr>
      </p:pic>
      <p:sp>
        <p:nvSpPr>
          <p:cNvPr id="8" name="Rechthoek 7"/>
          <p:cNvSpPr/>
          <p:nvPr/>
        </p:nvSpPr>
        <p:spPr>
          <a:xfrm>
            <a:off x="600055" y="1850354"/>
            <a:ext cx="768025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nl-NL" sz="2600" b="1" dirty="0"/>
              <a:t>Hoofdstuk 26: </a:t>
            </a:r>
            <a:r>
              <a:rPr lang="nl-NL" sz="2600" b="1" dirty="0" err="1"/>
              <a:t>Introduction</a:t>
            </a:r>
            <a:r>
              <a:rPr lang="nl-NL" sz="2600" b="1" dirty="0"/>
              <a:t> </a:t>
            </a:r>
            <a:r>
              <a:rPr lang="nl-NL" sz="2600" b="1" dirty="0" err="1"/>
              <a:t>to</a:t>
            </a:r>
            <a:r>
              <a:rPr lang="nl-NL" sz="2600" b="1" dirty="0"/>
              <a:t> </a:t>
            </a:r>
            <a:r>
              <a:rPr lang="nl-NL" sz="2600" b="1" dirty="0" err="1"/>
              <a:t>viruses</a:t>
            </a:r>
            <a:r>
              <a:rPr lang="nl-NL" sz="2600" b="1" dirty="0"/>
              <a:t> </a:t>
            </a:r>
            <a:r>
              <a:rPr lang="nl-NL" sz="2600" b="1" dirty="0" smtClean="0"/>
              <a:t>– deel 2</a:t>
            </a:r>
            <a:endParaRPr lang="nl-NL" sz="2600" b="1" dirty="0"/>
          </a:p>
        </p:txBody>
      </p:sp>
    </p:spTree>
    <p:extLst>
      <p:ext uri="{BB962C8B-B14F-4D97-AF65-F5344CB8AC3E}">
        <p14:creationId xmlns:p14="http://schemas.microsoft.com/office/powerpoint/2010/main" val="4058554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251520" y="159936"/>
            <a:ext cx="8820472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b="1" dirty="0" smtClean="0">
                <a:solidFill>
                  <a:srgbClr val="FF6600"/>
                </a:solidFill>
                <a:latin typeface="+mn-lt"/>
              </a:rPr>
              <a:t>3 typen </a:t>
            </a:r>
            <a:r>
              <a:rPr lang="nl-NL" b="1" dirty="0" err="1" smtClean="0">
                <a:solidFill>
                  <a:srgbClr val="FF6600"/>
                </a:solidFill>
                <a:latin typeface="+mn-lt"/>
              </a:rPr>
              <a:t>ssRNA</a:t>
            </a:r>
            <a:r>
              <a:rPr lang="nl-NL" b="1" dirty="0" smtClean="0">
                <a:solidFill>
                  <a:srgbClr val="FF6600"/>
                </a:solidFill>
                <a:latin typeface="+mn-lt"/>
              </a:rPr>
              <a:t> virussen (groep IV-VI)</a:t>
            </a:r>
            <a:endParaRPr lang="nl-NL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49288" y="1043608"/>
            <a:ext cx="8424936" cy="5354672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romanUcPeriod" startAt="4"/>
            </a:pPr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+</a:t>
            </a:r>
            <a:r>
              <a:rPr lang="nl-NL" sz="2400" dirty="0" err="1" smtClean="0">
                <a:solidFill>
                  <a:schemeClr val="bg1">
                    <a:lumMod val="75000"/>
                  </a:schemeClr>
                </a:solidFill>
              </a:rPr>
              <a:t>ssRNA</a:t>
            </a:r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 wordt </a:t>
            </a:r>
            <a:r>
              <a:rPr lang="nl-NL" sz="2400" dirty="0">
                <a:solidFill>
                  <a:schemeClr val="bg1">
                    <a:lumMod val="75000"/>
                  </a:schemeClr>
                </a:solidFill>
              </a:rPr>
              <a:t>gebruikt als mRNA (</a:t>
            </a:r>
            <a:r>
              <a:rPr lang="nl-NL" sz="2400" dirty="0" err="1">
                <a:solidFill>
                  <a:schemeClr val="bg1">
                    <a:lumMod val="75000"/>
                  </a:schemeClr>
                </a:solidFill>
              </a:rPr>
              <a:t>positive</a:t>
            </a:r>
            <a:r>
              <a:rPr lang="nl-NL" sz="2400" dirty="0">
                <a:solidFill>
                  <a:schemeClr val="bg1">
                    <a:lumMod val="75000"/>
                  </a:schemeClr>
                </a:solidFill>
              </a:rPr>
              <a:t> strand virus)</a:t>
            </a:r>
          </a:p>
          <a:p>
            <a:pPr lvl="1"/>
            <a:r>
              <a:rPr lang="nl-NL" sz="2400" dirty="0">
                <a:solidFill>
                  <a:schemeClr val="bg1">
                    <a:lumMod val="75000"/>
                  </a:schemeClr>
                </a:solidFill>
              </a:rPr>
              <a:t>Poliovirus</a:t>
            </a:r>
          </a:p>
          <a:p>
            <a:pPr lvl="1"/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Coronavirus</a:t>
            </a:r>
          </a:p>
          <a:p>
            <a:pPr lvl="1"/>
            <a:endParaRPr lang="nl-NL" sz="24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romanUcPeriod" startAt="4"/>
            </a:pPr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-</a:t>
            </a:r>
            <a:r>
              <a:rPr lang="nl-NL" sz="2400" dirty="0" err="1" smtClean="0">
                <a:solidFill>
                  <a:schemeClr val="bg1">
                    <a:lumMod val="75000"/>
                  </a:schemeClr>
                </a:solidFill>
              </a:rPr>
              <a:t>ssRNA</a:t>
            </a:r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 is </a:t>
            </a:r>
            <a:r>
              <a:rPr lang="nl-NL" sz="2400" dirty="0">
                <a:solidFill>
                  <a:schemeClr val="bg1">
                    <a:lumMod val="75000"/>
                  </a:schemeClr>
                </a:solidFill>
              </a:rPr>
              <a:t>template voor mRNA synthese (</a:t>
            </a:r>
            <a:r>
              <a:rPr lang="nl-NL" sz="2400" dirty="0" err="1">
                <a:solidFill>
                  <a:schemeClr val="bg1">
                    <a:lumMod val="75000"/>
                  </a:schemeClr>
                </a:solidFill>
              </a:rPr>
              <a:t>negative</a:t>
            </a:r>
            <a:r>
              <a:rPr lang="nl-NL" sz="2400" dirty="0">
                <a:solidFill>
                  <a:schemeClr val="bg1">
                    <a:lumMod val="75000"/>
                  </a:schemeClr>
                </a:solidFill>
              </a:rPr>
              <a:t> strand virus)</a:t>
            </a:r>
          </a:p>
          <a:p>
            <a:pPr lvl="1"/>
            <a:r>
              <a:rPr lang="nl-NL" sz="2400" dirty="0">
                <a:solidFill>
                  <a:schemeClr val="bg1">
                    <a:lumMod val="75000"/>
                  </a:schemeClr>
                </a:solidFill>
              </a:rPr>
              <a:t>Influenza (griep)</a:t>
            </a:r>
          </a:p>
          <a:p>
            <a:pPr lvl="1"/>
            <a:r>
              <a:rPr lang="nl-NL" sz="2400" dirty="0" err="1">
                <a:solidFill>
                  <a:schemeClr val="bg1">
                    <a:lumMod val="75000"/>
                  </a:schemeClr>
                </a:solidFill>
              </a:rPr>
              <a:t>Ebola</a:t>
            </a:r>
            <a:endParaRPr lang="nl-NL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nl-NL" sz="24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  <a:tabLst>
                <a:tab pos="446088" algn="l"/>
              </a:tabLst>
            </a:pPr>
            <a:r>
              <a:rPr lang="nl-NL" sz="2400" dirty="0" smtClean="0"/>
              <a:t>VI.	</a:t>
            </a:r>
            <a:r>
              <a:rPr lang="nl-NL" sz="2400" dirty="0" err="1" smtClean="0"/>
              <a:t>ssRNA</a:t>
            </a:r>
            <a:r>
              <a:rPr lang="nl-NL" sz="2400" dirty="0" smtClean="0"/>
              <a:t> </a:t>
            </a:r>
            <a:r>
              <a:rPr lang="nl-NL" sz="2400" dirty="0" smtClean="0"/>
              <a:t>is </a:t>
            </a:r>
            <a:r>
              <a:rPr lang="nl-NL" sz="2400" dirty="0"/>
              <a:t>template voor DNA synthese (retrovirussen)</a:t>
            </a:r>
          </a:p>
          <a:p>
            <a:pPr marL="0" indent="0">
              <a:buNone/>
            </a:pPr>
            <a:endParaRPr lang="nl-NL" sz="2400" dirty="0" smtClean="0"/>
          </a:p>
          <a:p>
            <a:endParaRPr lang="nl-NL" sz="2400" dirty="0" smtClean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345" y="2029461"/>
            <a:ext cx="4220835" cy="263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132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57200" y="269776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b="1" dirty="0" smtClean="0">
                <a:solidFill>
                  <a:srgbClr val="FF6600"/>
                </a:solidFill>
                <a:latin typeface="+mn-lt"/>
              </a:rPr>
              <a:t>VI. </a:t>
            </a:r>
            <a:r>
              <a:rPr lang="nl-NL" b="1" dirty="0" err="1" smtClean="0">
                <a:solidFill>
                  <a:srgbClr val="FF6600"/>
                </a:solidFill>
                <a:latin typeface="+mn-lt"/>
              </a:rPr>
              <a:t>ssRNA</a:t>
            </a:r>
            <a:r>
              <a:rPr lang="nl-NL" b="1" dirty="0" smtClean="0">
                <a:solidFill>
                  <a:srgbClr val="FF6600"/>
                </a:solidFill>
                <a:latin typeface="+mn-lt"/>
              </a:rPr>
              <a:t> retrovirussen - HIV</a:t>
            </a:r>
          </a:p>
        </p:txBody>
      </p:sp>
      <p:pic>
        <p:nvPicPr>
          <p:cNvPr id="9" name="Picture 3" descr="18_09HIVStructure_L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29902" y="1480530"/>
            <a:ext cx="3734368" cy="2768100"/>
          </a:xfrm>
          <a:prstGeom prst="rect">
            <a:avLst/>
          </a:prstGeom>
          <a:noFill/>
          <a:ln/>
        </p:spPr>
      </p:pic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457200" y="1480530"/>
            <a:ext cx="3660967" cy="2103199"/>
          </a:xfrm>
          <a:prstGeom prst="rect">
            <a:avLst/>
          </a:prstGeom>
        </p:spPr>
        <p:txBody>
          <a:bodyPr vert="horz" lIns="82058" tIns="41029" rIns="82058" bIns="41029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3525" lvl="1" indent="-263525">
              <a:tabLst>
                <a:tab pos="0" algn="l"/>
              </a:tabLst>
            </a:pPr>
            <a:r>
              <a:rPr lang="en-US" dirty="0" err="1" smtClean="0"/>
              <a:t>ssRNA</a:t>
            </a:r>
            <a:endParaRPr lang="en-US" dirty="0" smtClean="0"/>
          </a:p>
          <a:p>
            <a:pPr marL="263525" lvl="1" indent="-263525">
              <a:tabLst>
                <a:tab pos="0" algn="l"/>
              </a:tabLst>
            </a:pPr>
            <a:r>
              <a:rPr lang="en-US" dirty="0" smtClean="0"/>
              <a:t>Retrovirus </a:t>
            </a:r>
            <a:r>
              <a:rPr lang="en-US" dirty="0" smtClean="0">
                <a:sym typeface="Wingdings" panose="05000000000000000000" pitchFamily="2" charset="2"/>
              </a:rPr>
              <a:t> HIV</a:t>
            </a:r>
            <a:endParaRPr lang="en-US" dirty="0" smtClean="0"/>
          </a:p>
          <a:p>
            <a:pPr marL="263525" lvl="1" indent="-263525">
              <a:tabLst>
                <a:tab pos="0" algn="l"/>
              </a:tabLst>
            </a:pPr>
            <a:r>
              <a:rPr lang="en-US" dirty="0" err="1" smtClean="0"/>
              <a:t>Konisch</a:t>
            </a:r>
            <a:endParaRPr lang="en-US" dirty="0" smtClean="0"/>
          </a:p>
          <a:p>
            <a:pPr marL="263525" lvl="1" indent="-263525">
              <a:tabLst>
                <a:tab pos="0" algn="l"/>
              </a:tabLst>
            </a:pPr>
            <a:r>
              <a:rPr lang="en-US" dirty="0" err="1" smtClean="0"/>
              <a:t>Membraan</a:t>
            </a:r>
            <a:r>
              <a:rPr lang="en-US" dirty="0" smtClean="0"/>
              <a:t> envelop</a:t>
            </a:r>
          </a:p>
          <a:p>
            <a:pPr marL="263525" lvl="1" indent="-263525">
              <a:tabLst>
                <a:tab pos="0" algn="l"/>
              </a:tabLst>
            </a:pPr>
            <a:r>
              <a:rPr lang="en-US" dirty="0" smtClean="0"/>
              <a:t>‘</a:t>
            </a:r>
            <a:r>
              <a:rPr lang="en-US" dirty="0" err="1" smtClean="0"/>
              <a:t>Uitbraak</a:t>
            </a:r>
            <a:r>
              <a:rPr lang="en-US" dirty="0" smtClean="0"/>
              <a:t>’ in 1980</a:t>
            </a:r>
            <a:endParaRPr lang="en-US" sz="2600" dirty="0" smtClean="0"/>
          </a:p>
          <a:p>
            <a:pPr>
              <a:buFont typeface="Wingdings" pitchFamily="2" charset="2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07909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9A887E3-AFEB-F84A-A957-927ADBC1A2DE}"/>
              </a:ext>
            </a:extLst>
          </p:cNvPr>
          <p:cNvSpPr/>
          <p:nvPr/>
        </p:nvSpPr>
        <p:spPr>
          <a:xfrm>
            <a:off x="4930927" y="1132523"/>
            <a:ext cx="371447" cy="6329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Picture 3" descr="D:\Books\Biology_Campbell_Figures\26_labeled_images\26_08c_HIVReproCycle-L.jpg">
            <a:extLst>
              <a:ext uri="{FF2B5EF4-FFF2-40B4-BE49-F238E27FC236}">
                <a16:creationId xmlns:a16="http://schemas.microsoft.com/office/drawing/2014/main" id="{4D1A481C-7C02-764A-BBE6-CCAC569F6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5650" y="1284923"/>
            <a:ext cx="2820986" cy="2768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kstvak 2">
            <a:hlinkClick r:id="rId4"/>
            <a:extLst>
              <a:ext uri="{FF2B5EF4-FFF2-40B4-BE49-F238E27FC236}">
                <a16:creationId xmlns:a16="http://schemas.microsoft.com/office/drawing/2014/main" id="{390AB38E-E16A-0349-BC4B-53E1D35A07B0}"/>
              </a:ext>
            </a:extLst>
          </p:cNvPr>
          <p:cNvSpPr txBox="1"/>
          <p:nvPr/>
        </p:nvSpPr>
        <p:spPr>
          <a:xfrm>
            <a:off x="6856720" y="5560928"/>
            <a:ext cx="19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/>
              <a:t>Filmpje: </a:t>
            </a:r>
            <a:endParaRPr lang="nl-NL" sz="2000" dirty="0" smtClean="0"/>
          </a:p>
          <a:p>
            <a:r>
              <a:rPr lang="nl-NL" sz="2000" dirty="0" smtClean="0"/>
              <a:t>HIV </a:t>
            </a:r>
            <a:r>
              <a:rPr lang="nl-NL" sz="2000" dirty="0"/>
              <a:t>replicatie</a:t>
            </a: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2B9097A0-10D9-9D4F-832A-CD9116B82F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76" y="1132523"/>
            <a:ext cx="5548694" cy="5613717"/>
          </a:xfrm>
          <a:prstGeom prst="rect">
            <a:avLst/>
          </a:prstGeom>
        </p:spPr>
      </p:pic>
      <p:sp>
        <p:nvSpPr>
          <p:cNvPr id="15" name="Ovaal 14">
            <a:extLst>
              <a:ext uri="{FF2B5EF4-FFF2-40B4-BE49-F238E27FC236}">
                <a16:creationId xmlns:a16="http://schemas.microsoft.com/office/drawing/2014/main" id="{FAB9486C-8830-594A-9EC4-1D0D18BC6706}"/>
              </a:ext>
            </a:extLst>
          </p:cNvPr>
          <p:cNvSpPr/>
          <p:nvPr/>
        </p:nvSpPr>
        <p:spPr>
          <a:xfrm>
            <a:off x="3798856" y="2417352"/>
            <a:ext cx="1626584" cy="529047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20688" y="198139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b="1" dirty="0" smtClean="0">
                <a:solidFill>
                  <a:srgbClr val="FF6600"/>
                </a:solidFill>
                <a:latin typeface="+mn-lt"/>
              </a:rPr>
              <a:t>VI. </a:t>
            </a:r>
            <a:r>
              <a:rPr lang="nl-NL" b="1" dirty="0" err="1" smtClean="0">
                <a:solidFill>
                  <a:srgbClr val="FF6600"/>
                </a:solidFill>
                <a:latin typeface="+mn-lt"/>
              </a:rPr>
              <a:t>ssRNA</a:t>
            </a:r>
            <a:r>
              <a:rPr lang="nl-NL" b="1" dirty="0" smtClean="0">
                <a:solidFill>
                  <a:srgbClr val="FF6600"/>
                </a:solidFill>
                <a:latin typeface="+mn-lt"/>
              </a:rPr>
              <a:t> retrovirussen - HIV</a:t>
            </a:r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AB9486C-8830-594A-9EC4-1D0D18BC6706}"/>
              </a:ext>
            </a:extLst>
          </p:cNvPr>
          <p:cNvSpPr/>
          <p:nvPr/>
        </p:nvSpPr>
        <p:spPr>
          <a:xfrm>
            <a:off x="4203817" y="3797512"/>
            <a:ext cx="1454220" cy="433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3084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/>
          <p:cNvSpPr>
            <a:spLocks noGrp="1" noChangeArrowheads="1"/>
          </p:cNvSpPr>
          <p:nvPr>
            <p:ph type="title"/>
          </p:nvPr>
        </p:nvSpPr>
        <p:spPr>
          <a:xfrm>
            <a:off x="367200" y="991729"/>
            <a:ext cx="8124470" cy="1174515"/>
          </a:xfrm>
        </p:spPr>
        <p:txBody>
          <a:bodyPr>
            <a:normAutofit fontScale="90000"/>
          </a:bodyPr>
          <a:lstStyle/>
          <a:p>
            <a:pPr marL="179388" indent="-179388">
              <a:tabLst>
                <a:tab pos="360363" algn="l"/>
              </a:tabLst>
            </a:pPr>
            <a:r>
              <a:rPr lang="nl-NL" sz="2400" b="1" dirty="0" smtClean="0">
                <a:solidFill>
                  <a:schemeClr val="tx1"/>
                </a:solidFill>
                <a:latin typeface="+mn-lt"/>
              </a:rPr>
              <a:t>Behandeling met AZT: </a:t>
            </a:r>
            <a:r>
              <a:rPr lang="nl-NL" sz="2400" b="1" dirty="0" err="1" smtClean="0">
                <a:solidFill>
                  <a:schemeClr val="tx1"/>
                </a:solidFill>
                <a:latin typeface="+mn-lt"/>
              </a:rPr>
              <a:t>azidothymidine</a:t>
            </a:r>
            <a:r>
              <a:rPr lang="nl-NL" sz="2400" b="1" dirty="0" smtClean="0">
                <a:solidFill>
                  <a:schemeClr val="tx1"/>
                </a:solidFill>
                <a:latin typeface="+mn-lt"/>
              </a:rPr>
              <a:t/>
            </a:r>
            <a:br>
              <a:rPr lang="nl-NL" sz="2400" b="1" dirty="0" smtClean="0">
                <a:solidFill>
                  <a:schemeClr val="tx1"/>
                </a:solidFill>
                <a:latin typeface="+mn-lt"/>
              </a:rPr>
            </a:br>
            <a:r>
              <a:rPr lang="nl-NL" sz="2400" b="1" dirty="0" smtClean="0">
                <a:solidFill>
                  <a:schemeClr val="tx1"/>
                </a:solidFill>
                <a:latin typeface="+mn-lt"/>
              </a:rPr>
              <a:t>-	</a:t>
            </a:r>
            <a:r>
              <a:rPr lang="nl-NL" sz="2400" dirty="0" smtClean="0">
                <a:latin typeface="+mn-lt"/>
              </a:rPr>
              <a:t>Reverse transcriptase heeft een voorkeur voor deze nucleotide 	t.o.v. de normale </a:t>
            </a:r>
            <a:r>
              <a:rPr lang="nl-NL" sz="2400" dirty="0" err="1" smtClean="0">
                <a:latin typeface="+mn-lt"/>
              </a:rPr>
              <a:t>thymine</a:t>
            </a:r>
            <a:r>
              <a:rPr lang="nl-NL" sz="2400" dirty="0" smtClean="0">
                <a:latin typeface="+mn-lt"/>
              </a:rPr>
              <a:t> </a:t>
            </a:r>
            <a:r>
              <a:rPr lang="nl-NL" sz="2400" dirty="0" smtClean="0">
                <a:latin typeface="+mn-lt"/>
                <a:sym typeface="Wingdings" panose="05000000000000000000" pitchFamily="2" charset="2"/>
              </a:rPr>
              <a:t> betekent einde cDNA-productie</a:t>
            </a:r>
            <a:r>
              <a:rPr lang="nl-NL" sz="2400" dirty="0" smtClean="0">
                <a:solidFill>
                  <a:schemeClr val="tx1"/>
                </a:solidFill>
                <a:latin typeface="+mn-lt"/>
              </a:rPr>
              <a:t/>
            </a:r>
            <a:br>
              <a:rPr lang="nl-NL" sz="2400" dirty="0" smtClean="0">
                <a:solidFill>
                  <a:schemeClr val="tx1"/>
                </a:solidFill>
                <a:latin typeface="+mn-lt"/>
              </a:rPr>
            </a:br>
            <a:r>
              <a:rPr lang="nl-NL" sz="2400" dirty="0" smtClean="0">
                <a:solidFill>
                  <a:schemeClr val="tx1"/>
                </a:solidFill>
                <a:latin typeface="+mn-lt"/>
              </a:rPr>
              <a:t>-	Dus werkt als een ‘reverse transcriptase inhibitor’</a:t>
            </a:r>
            <a:endParaRPr lang="nl-NL" sz="24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71013" name="Picture 5" descr="AZT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4656138" y="2652395"/>
            <a:ext cx="2498725" cy="2736850"/>
          </a:xfrm>
          <a:noFill/>
          <a:ln/>
        </p:spPr>
      </p:pic>
      <p:sp>
        <p:nvSpPr>
          <p:cNvPr id="171012" name="Rectangle 4"/>
          <p:cNvSpPr>
            <a:spLocks noChangeArrowheads="1"/>
          </p:cNvSpPr>
          <p:nvPr/>
        </p:nvSpPr>
        <p:spPr bwMode="auto">
          <a:xfrm>
            <a:off x="3721100" y="2182519"/>
            <a:ext cx="3887788" cy="43926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66490" y="131331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b="1" dirty="0" smtClean="0">
                <a:solidFill>
                  <a:srgbClr val="FF6600"/>
                </a:solidFill>
                <a:latin typeface="+mn-lt"/>
              </a:rPr>
              <a:t>VI. </a:t>
            </a:r>
            <a:r>
              <a:rPr lang="nl-NL" b="1" dirty="0" err="1" smtClean="0">
                <a:solidFill>
                  <a:srgbClr val="FF6600"/>
                </a:solidFill>
                <a:latin typeface="+mn-lt"/>
              </a:rPr>
              <a:t>ssRNA</a:t>
            </a:r>
            <a:r>
              <a:rPr lang="nl-NL" b="1" dirty="0" smtClean="0">
                <a:solidFill>
                  <a:srgbClr val="FF6600"/>
                </a:solidFill>
                <a:latin typeface="+mn-lt"/>
              </a:rPr>
              <a:t> retrovirussen - HIV</a:t>
            </a:r>
          </a:p>
        </p:txBody>
      </p:sp>
      <p:grpSp>
        <p:nvGrpSpPr>
          <p:cNvPr id="5" name="Groep 4"/>
          <p:cNvGrpSpPr/>
          <p:nvPr/>
        </p:nvGrpSpPr>
        <p:grpSpPr>
          <a:xfrm>
            <a:off x="929441" y="2779399"/>
            <a:ext cx="3180600" cy="3485409"/>
            <a:chOff x="936641" y="2715320"/>
            <a:chExt cx="3180600" cy="3485409"/>
          </a:xfrm>
        </p:grpSpPr>
        <p:pic>
          <p:nvPicPr>
            <p:cNvPr id="171017" name="Picture 9" descr="http://www.mtholyoke.edu/~esblum/Templates/pics/AZT%20chem%20struct%20(in%20color).jp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936641" y="2715320"/>
              <a:ext cx="3180600" cy="3485409"/>
            </a:xfrm>
            <a:prstGeom prst="rect">
              <a:avLst/>
            </a:prstGeom>
            <a:noFill/>
          </p:spPr>
        </p:pic>
        <p:sp>
          <p:nvSpPr>
            <p:cNvPr id="2" name="Ovaal 1"/>
            <p:cNvSpPr/>
            <p:nvPr/>
          </p:nvSpPr>
          <p:spPr>
            <a:xfrm>
              <a:off x="2305760" y="5148960"/>
              <a:ext cx="568960" cy="616561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4" name="Groep 3"/>
          <p:cNvGrpSpPr/>
          <p:nvPr/>
        </p:nvGrpSpPr>
        <p:grpSpPr>
          <a:xfrm>
            <a:off x="5252734" y="2492842"/>
            <a:ext cx="2837167" cy="3771966"/>
            <a:chOff x="556590" y="2240119"/>
            <a:chExt cx="2837167" cy="3771966"/>
          </a:xfrm>
        </p:grpSpPr>
        <p:pic>
          <p:nvPicPr>
            <p:cNvPr id="171011" name="Picture 3" descr="16_13AddingNucelotides_L"/>
            <p:cNvPicPr>
              <a:picLocks noChangeAspect="1" noChangeArrowheads="1"/>
            </p:cNvPicPr>
            <p:nvPr/>
          </p:nvPicPr>
          <p:blipFill rotWithShape="1">
            <a:blip r:embed="rId5" cstate="print"/>
            <a:srcRect r="50352"/>
            <a:stretch/>
          </p:blipFill>
          <p:spPr bwMode="auto">
            <a:xfrm>
              <a:off x="556590" y="2240119"/>
              <a:ext cx="2837167" cy="37719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" name="Rechthoek 2"/>
            <p:cNvSpPr/>
            <p:nvPr/>
          </p:nvSpPr>
          <p:spPr>
            <a:xfrm>
              <a:off x="3060000" y="4276800"/>
              <a:ext cx="333757" cy="568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272971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4970" y="243207"/>
            <a:ext cx="7886700" cy="864234"/>
          </a:xfrm>
        </p:spPr>
        <p:txBody>
          <a:bodyPr/>
          <a:lstStyle/>
          <a:p>
            <a:r>
              <a:rPr lang="en-US" b="1" dirty="0" err="1" smtClean="0">
                <a:solidFill>
                  <a:srgbClr val="FF6600"/>
                </a:solidFill>
                <a:latin typeface="+mn-lt"/>
              </a:rPr>
              <a:t>Virussen</a:t>
            </a:r>
            <a:r>
              <a:rPr lang="en-US" b="1" dirty="0" smtClean="0">
                <a:solidFill>
                  <a:srgbClr val="FF6600"/>
                </a:solidFill>
                <a:latin typeface="+mn-lt"/>
              </a:rPr>
              <a:t> in </a:t>
            </a:r>
            <a:r>
              <a:rPr lang="en-US" b="1" dirty="0" err="1" smtClean="0">
                <a:solidFill>
                  <a:srgbClr val="FF6600"/>
                </a:solidFill>
                <a:latin typeface="+mn-lt"/>
              </a:rPr>
              <a:t>dieren</a:t>
            </a:r>
            <a:r>
              <a:rPr lang="en-US" b="1" dirty="0" smtClean="0">
                <a:solidFill>
                  <a:srgbClr val="FF6600"/>
                </a:solidFill>
                <a:latin typeface="+mn-lt"/>
              </a:rPr>
              <a:t> (</a:t>
            </a:r>
            <a:r>
              <a:rPr lang="en-US" b="1" dirty="0" err="1" smtClean="0">
                <a:solidFill>
                  <a:srgbClr val="FF6600"/>
                </a:solidFill>
                <a:latin typeface="+mn-lt"/>
              </a:rPr>
              <a:t>mensen</a:t>
            </a:r>
            <a:r>
              <a:rPr lang="en-US" b="1" dirty="0" smtClean="0">
                <a:solidFill>
                  <a:srgbClr val="FF6600"/>
                </a:solidFill>
                <a:latin typeface="+mn-lt"/>
              </a:rPr>
              <a:t>)</a:t>
            </a:r>
            <a:endParaRPr lang="nl-NL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7" name="Rectangle 3"/>
          <p:cNvSpPr txBox="1">
            <a:spLocks/>
          </p:cNvSpPr>
          <p:nvPr/>
        </p:nvSpPr>
        <p:spPr>
          <a:xfrm>
            <a:off x="477520" y="1290320"/>
            <a:ext cx="7955279" cy="4947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1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7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3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3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3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3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3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3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err="1">
                <a:solidFill>
                  <a:schemeClr val="tx1"/>
                </a:solidFill>
              </a:rPr>
              <a:t>Een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aantal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voorbeelden</a:t>
            </a:r>
            <a:r>
              <a:rPr lang="en-US" sz="2400" dirty="0" smtClean="0">
                <a:solidFill>
                  <a:schemeClr val="tx1"/>
                </a:solidFill>
              </a:rPr>
              <a:t> (</a:t>
            </a:r>
            <a:r>
              <a:rPr lang="en-US" sz="2400" dirty="0" err="1" smtClean="0">
                <a:solidFill>
                  <a:schemeClr val="tx1"/>
                </a:solidFill>
              </a:rPr>
              <a:t>verschillende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replicatiemethoden</a:t>
            </a:r>
            <a:r>
              <a:rPr lang="en-US" sz="2400" dirty="0" smtClean="0">
                <a:solidFill>
                  <a:schemeClr val="tx1"/>
                </a:solidFill>
              </a:rPr>
              <a:t>, </a:t>
            </a:r>
            <a:r>
              <a:rPr lang="en-US" sz="2400" dirty="0" err="1" smtClean="0">
                <a:solidFill>
                  <a:schemeClr val="tx1"/>
                </a:solidFill>
              </a:rPr>
              <a:t>verschillende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ziektebeelden</a:t>
            </a:r>
            <a:r>
              <a:rPr lang="en-US" sz="2400" dirty="0" smtClean="0">
                <a:solidFill>
                  <a:schemeClr val="tx1"/>
                </a:solidFill>
              </a:rPr>
              <a:t>) om de </a:t>
            </a:r>
            <a:r>
              <a:rPr lang="en-US" sz="2400" dirty="0" err="1" smtClean="0">
                <a:solidFill>
                  <a:schemeClr val="tx1"/>
                </a:solidFill>
              </a:rPr>
              <a:t>variatie</a:t>
            </a:r>
            <a:r>
              <a:rPr lang="en-US" sz="2400" dirty="0" smtClean="0">
                <a:solidFill>
                  <a:schemeClr val="tx1"/>
                </a:solidFill>
              </a:rPr>
              <a:t> in </a:t>
            </a:r>
            <a:r>
              <a:rPr lang="en-US" sz="2400" dirty="0" err="1" smtClean="0">
                <a:solidFill>
                  <a:schemeClr val="tx1"/>
                </a:solidFill>
              </a:rPr>
              <a:t>virussen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te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illustreren</a:t>
            </a:r>
            <a:r>
              <a:rPr lang="en-US" sz="2400" dirty="0" smtClean="0">
                <a:solidFill>
                  <a:schemeClr val="tx1"/>
                </a:solidFill>
              </a:rPr>
              <a:t>:</a:t>
            </a:r>
          </a:p>
          <a:p>
            <a:pPr marL="447675" indent="-447675">
              <a:buClrTx/>
            </a:pPr>
            <a:r>
              <a:rPr lang="en-US" sz="2400" dirty="0" smtClean="0">
                <a:solidFill>
                  <a:schemeClr val="tx1"/>
                </a:solidFill>
              </a:rPr>
              <a:t>Adenovirus, </a:t>
            </a:r>
            <a:r>
              <a:rPr lang="en-US" sz="2400" dirty="0" err="1" smtClean="0">
                <a:solidFill>
                  <a:schemeClr val="tx1"/>
                </a:solidFill>
              </a:rPr>
              <a:t>klasse</a:t>
            </a:r>
            <a:r>
              <a:rPr lang="en-US" sz="2400" dirty="0" smtClean="0">
                <a:solidFill>
                  <a:schemeClr val="tx1"/>
                </a:solidFill>
              </a:rPr>
              <a:t> I</a:t>
            </a:r>
          </a:p>
          <a:p>
            <a:pPr marL="447675" indent="-447675">
              <a:buClrTx/>
            </a:pPr>
            <a:r>
              <a:rPr lang="en-US" sz="2400" dirty="0" smtClean="0">
                <a:solidFill>
                  <a:schemeClr val="tx1"/>
                </a:solidFill>
              </a:rPr>
              <a:t>Herpesvirus, </a:t>
            </a:r>
            <a:r>
              <a:rPr lang="en-US" sz="2400" dirty="0" err="1" smtClean="0">
                <a:solidFill>
                  <a:schemeClr val="tx1"/>
                </a:solidFill>
              </a:rPr>
              <a:t>klasse</a:t>
            </a:r>
            <a:r>
              <a:rPr lang="en-US" sz="2400" dirty="0" smtClean="0">
                <a:solidFill>
                  <a:schemeClr val="tx1"/>
                </a:solidFill>
              </a:rPr>
              <a:t> I</a:t>
            </a:r>
          </a:p>
          <a:p>
            <a:pPr marL="447675" indent="-447675">
              <a:buClrTx/>
            </a:pPr>
            <a:r>
              <a:rPr lang="en-US" sz="2400" dirty="0" smtClean="0">
                <a:solidFill>
                  <a:schemeClr val="tx1"/>
                </a:solidFill>
              </a:rPr>
              <a:t>Poliovirus, </a:t>
            </a:r>
            <a:r>
              <a:rPr lang="en-US" sz="2400" dirty="0" err="1" smtClean="0">
                <a:solidFill>
                  <a:schemeClr val="tx1"/>
                </a:solidFill>
              </a:rPr>
              <a:t>klasse</a:t>
            </a:r>
            <a:r>
              <a:rPr lang="en-US" sz="2400" dirty="0" smtClean="0">
                <a:solidFill>
                  <a:schemeClr val="tx1"/>
                </a:solidFill>
              </a:rPr>
              <a:t> IV</a:t>
            </a:r>
          </a:p>
          <a:p>
            <a:pPr marL="447675" indent="-447675">
              <a:buClrTx/>
            </a:pPr>
            <a:r>
              <a:rPr lang="en-US" sz="2400" dirty="0" smtClean="0">
                <a:solidFill>
                  <a:schemeClr val="tx1"/>
                </a:solidFill>
              </a:rPr>
              <a:t>Coronavirus, </a:t>
            </a:r>
            <a:r>
              <a:rPr lang="en-US" sz="2400" dirty="0" err="1" smtClean="0">
                <a:solidFill>
                  <a:schemeClr val="tx1"/>
                </a:solidFill>
              </a:rPr>
              <a:t>klasse</a:t>
            </a:r>
            <a:r>
              <a:rPr lang="en-US" sz="2400" dirty="0" smtClean="0">
                <a:solidFill>
                  <a:schemeClr val="tx1"/>
                </a:solidFill>
              </a:rPr>
              <a:t> IV</a:t>
            </a:r>
          </a:p>
          <a:p>
            <a:pPr marL="447675" indent="-447675">
              <a:buClrTx/>
            </a:pPr>
            <a:r>
              <a:rPr lang="en-US" sz="2400" dirty="0" smtClean="0">
                <a:solidFill>
                  <a:schemeClr val="tx1"/>
                </a:solidFill>
              </a:rPr>
              <a:t>Ebola virus, </a:t>
            </a:r>
            <a:r>
              <a:rPr lang="en-US" sz="2400" dirty="0" err="1" smtClean="0">
                <a:solidFill>
                  <a:schemeClr val="tx1"/>
                </a:solidFill>
              </a:rPr>
              <a:t>klasse</a:t>
            </a:r>
            <a:r>
              <a:rPr lang="en-US" sz="2400" dirty="0" smtClean="0">
                <a:solidFill>
                  <a:schemeClr val="tx1"/>
                </a:solidFill>
              </a:rPr>
              <a:t> V</a:t>
            </a:r>
          </a:p>
          <a:p>
            <a:pPr marL="447675" indent="-447675">
              <a:buClrTx/>
            </a:pPr>
            <a:r>
              <a:rPr lang="en-US" sz="2400" dirty="0" smtClean="0">
                <a:solidFill>
                  <a:schemeClr val="tx1"/>
                </a:solidFill>
              </a:rPr>
              <a:t>Influenza virus, </a:t>
            </a:r>
            <a:r>
              <a:rPr lang="en-US" sz="2400" dirty="0" err="1" smtClean="0">
                <a:solidFill>
                  <a:schemeClr val="tx1"/>
                </a:solidFill>
              </a:rPr>
              <a:t>klasse</a:t>
            </a:r>
            <a:r>
              <a:rPr lang="en-US" sz="2400" dirty="0" smtClean="0">
                <a:solidFill>
                  <a:schemeClr val="tx1"/>
                </a:solidFill>
              </a:rPr>
              <a:t> V</a:t>
            </a:r>
          </a:p>
          <a:p>
            <a:pPr marL="447675" indent="-447675">
              <a:buClrTx/>
            </a:pPr>
            <a:r>
              <a:rPr lang="en-US" sz="2400" dirty="0" smtClean="0">
                <a:solidFill>
                  <a:schemeClr val="tx1"/>
                </a:solidFill>
              </a:rPr>
              <a:t>Human immunodeficiency Virus, </a:t>
            </a:r>
            <a:r>
              <a:rPr lang="en-US" sz="2400" dirty="0" err="1" smtClean="0">
                <a:solidFill>
                  <a:schemeClr val="tx1"/>
                </a:solidFill>
              </a:rPr>
              <a:t>klasse</a:t>
            </a:r>
            <a:r>
              <a:rPr lang="en-US" sz="2400" dirty="0" smtClean="0">
                <a:solidFill>
                  <a:schemeClr val="tx1"/>
                </a:solidFill>
              </a:rPr>
              <a:t> VI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33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/>
          <p:cNvSpPr/>
          <p:nvPr/>
        </p:nvSpPr>
        <p:spPr>
          <a:xfrm>
            <a:off x="0" y="2691581"/>
            <a:ext cx="9144000" cy="737419"/>
          </a:xfrm>
          <a:prstGeom prst="rect">
            <a:avLst/>
          </a:prstGeom>
          <a:solidFill>
            <a:srgbClr val="FF6600"/>
          </a:solidFill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ekstvak 3"/>
          <p:cNvSpPr txBox="1"/>
          <p:nvPr/>
        </p:nvSpPr>
        <p:spPr>
          <a:xfrm>
            <a:off x="7374" y="1190912"/>
            <a:ext cx="9143999" cy="492443"/>
          </a:xfrm>
          <a:prstGeom prst="rect">
            <a:avLst/>
          </a:prstGeom>
          <a:noFill/>
          <a:ln w="19050">
            <a:solidFill>
              <a:srgbClr val="FF66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nl-NL" sz="2600" dirty="0" smtClean="0"/>
              <a:t>Pauze: 5 minuten</a:t>
            </a:r>
            <a:endParaRPr lang="nl-NL" sz="2600" dirty="0"/>
          </a:p>
        </p:txBody>
      </p:sp>
      <p:cxnSp>
        <p:nvCxnSpPr>
          <p:cNvPr id="7" name="Rechte verbindingslijn 6"/>
          <p:cNvCxnSpPr/>
          <p:nvPr/>
        </p:nvCxnSpPr>
        <p:spPr>
          <a:xfrm>
            <a:off x="0" y="2278626"/>
            <a:ext cx="9144000" cy="737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>
            <a:off x="7374" y="2132367"/>
            <a:ext cx="0" cy="2802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>
            <a:off x="9126793" y="2132367"/>
            <a:ext cx="0" cy="2802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chte verbindingslijn 10"/>
          <p:cNvCxnSpPr/>
          <p:nvPr/>
        </p:nvCxnSpPr>
        <p:spPr>
          <a:xfrm>
            <a:off x="1831258" y="2132367"/>
            <a:ext cx="0" cy="2802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11"/>
          <p:cNvCxnSpPr/>
          <p:nvPr/>
        </p:nvCxnSpPr>
        <p:spPr>
          <a:xfrm>
            <a:off x="3655142" y="2132367"/>
            <a:ext cx="0" cy="2802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12"/>
          <p:cNvCxnSpPr/>
          <p:nvPr/>
        </p:nvCxnSpPr>
        <p:spPr>
          <a:xfrm>
            <a:off x="5479026" y="2132367"/>
            <a:ext cx="0" cy="2802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/>
          <p:cNvCxnSpPr/>
          <p:nvPr/>
        </p:nvCxnSpPr>
        <p:spPr>
          <a:xfrm>
            <a:off x="7302910" y="2132367"/>
            <a:ext cx="0" cy="28022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530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269776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b="1" dirty="0" smtClean="0">
                <a:solidFill>
                  <a:srgbClr val="FF6600"/>
                </a:solidFill>
                <a:latin typeface="+mn-lt"/>
              </a:rPr>
              <a:t>Virale ziektes in dieren</a:t>
            </a:r>
            <a:endParaRPr lang="nl-NL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45440" y="1360200"/>
            <a:ext cx="8097520" cy="472564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600" dirty="0" smtClean="0"/>
              <a:t>Type virussen zijn heel divers, en ook de symptomen van het lichaam van de gastheer zijn heel divers</a:t>
            </a:r>
          </a:p>
          <a:p>
            <a:endParaRPr lang="nl-NL" sz="2600" dirty="0"/>
          </a:p>
          <a:p>
            <a:r>
              <a:rPr lang="nl-NL" sz="2600" dirty="0" smtClean="0"/>
              <a:t>Meeste symptomen komen door de werking van het immuunsysteem van de gastheer (het verdedigingsmechanisme)</a:t>
            </a:r>
          </a:p>
          <a:p>
            <a:endParaRPr lang="nl-NL" sz="2600" dirty="0"/>
          </a:p>
          <a:p>
            <a:r>
              <a:rPr lang="nl-NL" sz="2600" dirty="0" smtClean="0"/>
              <a:t>Vaccinatie biedt een ongevaarlijke variant v/h virus aan, die het immuunsysteem stimuleert om antistoffen te maken, voor een eventueel latere infectie (geheugen-immuun-cellen)</a:t>
            </a:r>
            <a:endParaRPr lang="nl-NL" sz="2400" dirty="0" smtClean="0"/>
          </a:p>
        </p:txBody>
      </p:sp>
    </p:spTree>
    <p:extLst>
      <p:ext uri="{BB962C8B-B14F-4D97-AF65-F5344CB8AC3E}">
        <p14:creationId xmlns:p14="http://schemas.microsoft.com/office/powerpoint/2010/main" val="102872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57200" y="269776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b="1" dirty="0" smtClean="0">
                <a:solidFill>
                  <a:srgbClr val="FF6600"/>
                </a:solidFill>
                <a:latin typeface="+mn-lt"/>
              </a:rPr>
              <a:t>Ontstaan van nieuwe virussen</a:t>
            </a:r>
            <a:endParaRPr lang="nl-NL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57200" y="1492280"/>
            <a:ext cx="8097520" cy="472564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600" dirty="0" smtClean="0"/>
              <a:t>Mutaties in virussen: RNA-afhankelijke RNA-polymerase </a:t>
            </a:r>
            <a:r>
              <a:rPr lang="nl-NL" sz="2600" dirty="0"/>
              <a:t>heeft geen </a:t>
            </a:r>
            <a:r>
              <a:rPr lang="nl-NL" sz="2600" dirty="0" err="1" smtClean="0"/>
              <a:t>proofreading</a:t>
            </a:r>
            <a:r>
              <a:rPr lang="nl-NL" sz="2600" dirty="0" smtClean="0"/>
              <a:t> </a:t>
            </a:r>
            <a:r>
              <a:rPr lang="nl-NL" sz="2600" dirty="0" smtClean="0">
                <a:sym typeface="Wingdings" panose="05000000000000000000" pitchFamily="2" charset="2"/>
              </a:rPr>
              <a:t> relatief veel mutaties</a:t>
            </a:r>
            <a:r>
              <a:rPr lang="nl-NL" sz="2600" dirty="0" smtClean="0"/>
              <a:t> </a:t>
            </a:r>
          </a:p>
          <a:p>
            <a:pPr marL="0" indent="0">
              <a:buNone/>
            </a:pPr>
            <a:endParaRPr lang="nl-NL" sz="2600" dirty="0"/>
          </a:p>
          <a:p>
            <a:r>
              <a:rPr lang="nl-NL" sz="2600" dirty="0" smtClean="0"/>
              <a:t>Van ene soort naar de andere, voorbeeld griep</a:t>
            </a:r>
          </a:p>
          <a:p>
            <a:pPr lvl="1"/>
            <a:r>
              <a:rPr lang="nl-NL" sz="2200" dirty="0" smtClean="0"/>
              <a:t>Recombinatie  van </a:t>
            </a:r>
            <a:r>
              <a:rPr lang="nl-NL" sz="2200" dirty="0" err="1" smtClean="0"/>
              <a:t>griep-virussen</a:t>
            </a:r>
            <a:r>
              <a:rPr lang="nl-NL" sz="2200" dirty="0" smtClean="0"/>
              <a:t> van verschillende origine (gastheer) kunnen een snel-verspreidende variant opleveren. </a:t>
            </a:r>
          </a:p>
          <a:p>
            <a:pPr lvl="1"/>
            <a:r>
              <a:rPr lang="nl-NL" sz="2200" dirty="0" smtClean="0"/>
              <a:t>Vogelgriep (H5N1) komt sporadisch in mensen voor, maar kan zich </a:t>
            </a:r>
            <a:r>
              <a:rPr lang="nl-NL" sz="2200" u="sng" dirty="0" smtClean="0"/>
              <a:t>nog</a:t>
            </a:r>
            <a:r>
              <a:rPr lang="nl-NL" sz="2200" dirty="0" smtClean="0"/>
              <a:t> niet tussen mensen verspreiden.</a:t>
            </a:r>
          </a:p>
          <a:p>
            <a:endParaRPr lang="nl-NL" sz="2400" dirty="0" smtClean="0"/>
          </a:p>
          <a:p>
            <a:pPr marL="0" indent="0">
              <a:buNone/>
              <a:tabLst>
                <a:tab pos="355600" algn="l"/>
              </a:tabLst>
            </a:pPr>
            <a:r>
              <a:rPr lang="nl-NL" sz="2400" dirty="0" smtClean="0">
                <a:sym typeface="Wingdings" panose="05000000000000000000" pitchFamily="2" charset="2"/>
              </a:rPr>
              <a:t> </a:t>
            </a:r>
            <a:r>
              <a:rPr lang="nl-NL" sz="2400" dirty="0" smtClean="0"/>
              <a:t>Wedloop tussen presentatie virus en het afweer 	mechanisme van de gastheer</a:t>
            </a:r>
          </a:p>
        </p:txBody>
      </p:sp>
    </p:spTree>
    <p:extLst>
      <p:ext uri="{BB962C8B-B14F-4D97-AF65-F5344CB8AC3E}">
        <p14:creationId xmlns:p14="http://schemas.microsoft.com/office/powerpoint/2010/main" val="170969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52" y="2296160"/>
            <a:ext cx="4608830" cy="4343400"/>
          </a:xfrm>
          <a:prstGeom prst="rect">
            <a:avLst/>
          </a:prstGeom>
        </p:spPr>
      </p:pic>
      <p:pic>
        <p:nvPicPr>
          <p:cNvPr id="3" name="Afbeelding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292" y="3423412"/>
            <a:ext cx="3498963" cy="208889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276352" y="158016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b="1" dirty="0" smtClean="0">
                <a:solidFill>
                  <a:srgbClr val="FF6600"/>
                </a:solidFill>
                <a:latin typeface="+mn-lt"/>
              </a:rPr>
              <a:t>Evolutie van virussen, onderzoek</a:t>
            </a:r>
            <a:endParaRPr lang="nl-NL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5" name="Tekstvak 4"/>
          <p:cNvSpPr txBox="1"/>
          <p:nvPr/>
        </p:nvSpPr>
        <p:spPr>
          <a:xfrm>
            <a:off x="276352" y="1003081"/>
            <a:ext cx="83596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 smtClean="0"/>
              <a:t>Korte termijn 	</a:t>
            </a:r>
            <a:r>
              <a:rPr lang="nl-NL" sz="2000" dirty="0" smtClean="0">
                <a:sym typeface="Wingdings" panose="05000000000000000000" pitchFamily="2" charset="2"/>
              </a:rPr>
              <a:t> 	Lange termijn</a:t>
            </a:r>
          </a:p>
          <a:p>
            <a:r>
              <a:rPr lang="nl-NL" sz="2000" dirty="0" smtClean="0">
                <a:sym typeface="Wingdings" panose="05000000000000000000" pitchFamily="2" charset="2"/>
              </a:rPr>
              <a:t>Voorspellen 		Evolutie terugkijkend</a:t>
            </a:r>
          </a:p>
          <a:p>
            <a:r>
              <a:rPr lang="nl-NL" sz="2000" dirty="0" smtClean="0">
                <a:sym typeface="Wingdings" panose="05000000000000000000" pitchFamily="2" charset="2"/>
              </a:rPr>
              <a:t>Vaccinatie 		Hoe passen virussen in stamboom v/h leven?</a:t>
            </a:r>
          </a:p>
        </p:txBody>
      </p:sp>
    </p:spTree>
    <p:extLst>
      <p:ext uri="{BB962C8B-B14F-4D97-AF65-F5344CB8AC3E}">
        <p14:creationId xmlns:p14="http://schemas.microsoft.com/office/powerpoint/2010/main" val="79983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/>
        </p:nvSpPr>
        <p:spPr>
          <a:xfrm>
            <a:off x="321427" y="1909419"/>
            <a:ext cx="7958610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361950">
              <a:buFont typeface="Arial" panose="020B0604020202020204" pitchFamily="34" charset="0"/>
              <a:buNone/>
            </a:pPr>
            <a:r>
              <a:rPr lang="nl-NL" sz="2800" dirty="0"/>
              <a:t>Veel variaties </a:t>
            </a:r>
            <a:r>
              <a:rPr lang="nl-NL" sz="2800" dirty="0" smtClean="0"/>
              <a:t>mogelijk, getoond a.d.h.v. voorbeelden:</a:t>
            </a:r>
          </a:p>
          <a:p>
            <a:pPr marL="361950" indent="-361950">
              <a:buFont typeface="Arial" panose="020B0604020202020204" pitchFamily="34" charset="0"/>
              <a:buNone/>
            </a:pPr>
            <a:endParaRPr lang="nl-NL" sz="2800" dirty="0"/>
          </a:p>
          <a:p>
            <a:pPr marL="342900" indent="-342900">
              <a:buFont typeface="Arial" panose="020B0604020202020204" pitchFamily="34" charset="0"/>
              <a:buChar char="•"/>
              <a:tabLst>
                <a:tab pos="180975" algn="l"/>
              </a:tabLst>
            </a:pPr>
            <a:r>
              <a:rPr lang="nl-NL" sz="2400" dirty="0"/>
              <a:t>Bacteriofagen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80975" algn="l"/>
              </a:tabLst>
            </a:pPr>
            <a:r>
              <a:rPr lang="nl-NL" sz="2400" dirty="0"/>
              <a:t>Dierlijke virussen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80975" algn="l"/>
              </a:tabLst>
            </a:pPr>
            <a:r>
              <a:rPr lang="nl-NL" sz="2400" dirty="0"/>
              <a:t>Plantaardige </a:t>
            </a:r>
            <a:r>
              <a:rPr lang="nl-NL" sz="2400" dirty="0" smtClean="0"/>
              <a:t>virussen</a:t>
            </a:r>
          </a:p>
          <a:p>
            <a:pPr>
              <a:tabLst>
                <a:tab pos="180975" algn="l"/>
              </a:tabLst>
            </a:pPr>
            <a:endParaRPr lang="nl-NL" sz="20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74002" y="229363"/>
            <a:ext cx="8053461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Replicatie (en eigenschappen) van virussen</a:t>
            </a:r>
            <a:endParaRPr lang="nl-NL" sz="4000" b="1" dirty="0">
              <a:solidFill>
                <a:srgbClr val="FF66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8576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1784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nl-NL" b="1" dirty="0" smtClean="0">
                <a:solidFill>
                  <a:srgbClr val="FF6600"/>
                </a:solidFill>
                <a:latin typeface="+mn-lt"/>
              </a:rPr>
              <a:t>Leerdoelen Hoofdstuk 26</a:t>
            </a:r>
            <a:endParaRPr lang="nl-NL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42250" y="1484784"/>
            <a:ext cx="7886700" cy="2487175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pPr lvl="0"/>
            <a:r>
              <a:rPr lang="nl-NL" sz="2400" dirty="0" smtClean="0"/>
              <a:t>Kenmerken van structuur en genoom van de verschillende virusgroepen kunnen geven.</a:t>
            </a:r>
          </a:p>
          <a:p>
            <a:r>
              <a:rPr lang="nl-NL" sz="2400" dirty="0" smtClean="0"/>
              <a:t>Kenmerken </a:t>
            </a:r>
            <a:r>
              <a:rPr lang="nl-NL" sz="2400" dirty="0"/>
              <a:t>en stappen van </a:t>
            </a:r>
            <a:r>
              <a:rPr lang="nl-NL" sz="2400" dirty="0" smtClean="0"/>
              <a:t>virussenreproductie </a:t>
            </a:r>
            <a:r>
              <a:rPr lang="nl-NL" sz="2400" dirty="0"/>
              <a:t>kunnen </a:t>
            </a:r>
            <a:r>
              <a:rPr lang="nl-NL" sz="2400" dirty="0" smtClean="0"/>
              <a:t>uitleggen</a:t>
            </a:r>
          </a:p>
          <a:p>
            <a:pPr lvl="0"/>
            <a:r>
              <a:rPr lang="nl-NL" sz="2400" dirty="0" smtClean="0"/>
              <a:t>Uitleggen wat </a:t>
            </a:r>
            <a:r>
              <a:rPr lang="nl-NL" sz="2400" dirty="0" err="1" smtClean="0"/>
              <a:t>viroiden</a:t>
            </a:r>
            <a:r>
              <a:rPr lang="nl-NL" sz="2400" dirty="0" smtClean="0"/>
              <a:t> en </a:t>
            </a:r>
            <a:r>
              <a:rPr lang="nl-NL" sz="2400" dirty="0" err="1" smtClean="0"/>
              <a:t>prionen</a:t>
            </a:r>
            <a:r>
              <a:rPr lang="nl-NL" sz="2400" dirty="0" smtClean="0"/>
              <a:t> zijn. </a:t>
            </a:r>
          </a:p>
          <a:p>
            <a:pPr marL="0" lvl="0" indent="0">
              <a:buNone/>
            </a:pPr>
            <a:endParaRPr lang="nl-NL" sz="2400" dirty="0" smtClean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0799" y="3642536"/>
            <a:ext cx="5289699" cy="3243600"/>
          </a:xfrm>
          <a:prstGeom prst="rect">
            <a:avLst/>
          </a:prstGeom>
        </p:spPr>
      </p:pic>
      <p:sp>
        <p:nvSpPr>
          <p:cNvPr id="7" name="Tekstvak 6"/>
          <p:cNvSpPr txBox="1"/>
          <p:nvPr/>
        </p:nvSpPr>
        <p:spPr>
          <a:xfrm>
            <a:off x="1562400" y="5962291"/>
            <a:ext cx="2449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 smtClean="0"/>
              <a:t>Humane immuun cel (blauw) geïnfecteerd met HIV, die nieuwe HIV partikels uitscheid (geel)</a:t>
            </a:r>
            <a:endParaRPr lang="nl-NL" sz="1200" dirty="0"/>
          </a:p>
        </p:txBody>
      </p:sp>
    </p:spTree>
    <p:extLst>
      <p:ext uri="{BB962C8B-B14F-4D97-AF65-F5344CB8AC3E}">
        <p14:creationId xmlns:p14="http://schemas.microsoft.com/office/powerpoint/2010/main" val="157555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57200" y="269776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b="1" dirty="0" smtClean="0">
                <a:solidFill>
                  <a:srgbClr val="FF6600"/>
                </a:solidFill>
                <a:latin typeface="+mn-lt"/>
              </a:rPr>
              <a:t>Plantenvirussen</a:t>
            </a:r>
            <a:endParaRPr lang="nl-NL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39880" y="1268760"/>
            <a:ext cx="7660512" cy="375028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400" dirty="0"/>
              <a:t>Schade </a:t>
            </a:r>
            <a:r>
              <a:rPr lang="nl-NL" sz="2400" dirty="0" smtClean="0"/>
              <a:t>economie (gewassen)</a:t>
            </a:r>
            <a:endParaRPr lang="nl-NL" sz="2400" dirty="0"/>
          </a:p>
          <a:p>
            <a:r>
              <a:rPr lang="nl-NL" sz="2400" dirty="0"/>
              <a:t>Meestal RNA genoom</a:t>
            </a:r>
          </a:p>
          <a:p>
            <a:r>
              <a:rPr lang="nl-NL" sz="2400" dirty="0"/>
              <a:t>Staafvormig of </a:t>
            </a:r>
            <a:r>
              <a:rPr lang="nl-NL" sz="2400" dirty="0" err="1"/>
              <a:t>polyhedraal</a:t>
            </a:r>
            <a:endParaRPr lang="nl-NL" sz="2400" dirty="0"/>
          </a:p>
          <a:p>
            <a:r>
              <a:rPr lang="nl-NL" sz="2400" dirty="0" smtClean="0"/>
              <a:t>Verspreiding: Horizontale (plant naar plant) </a:t>
            </a:r>
            <a:r>
              <a:rPr lang="nl-NL" sz="2400" dirty="0"/>
              <a:t>of verticale </a:t>
            </a:r>
            <a:r>
              <a:rPr lang="nl-NL" sz="2400" dirty="0" smtClean="0"/>
              <a:t>(via ouders) </a:t>
            </a:r>
          </a:p>
          <a:p>
            <a:r>
              <a:rPr lang="nl-NL" sz="2400" dirty="0" err="1" smtClean="0"/>
              <a:t>Plasmodesmata</a:t>
            </a:r>
            <a:endParaRPr lang="nl-NL" sz="2400" dirty="0"/>
          </a:p>
          <a:p>
            <a:r>
              <a:rPr lang="nl-NL" sz="2400" dirty="0" err="1"/>
              <a:t>Programmed</a:t>
            </a:r>
            <a:r>
              <a:rPr lang="nl-NL" sz="2400" dirty="0"/>
              <a:t> </a:t>
            </a:r>
            <a:r>
              <a:rPr lang="nl-NL" sz="2400" dirty="0" err="1"/>
              <a:t>cell</a:t>
            </a:r>
            <a:r>
              <a:rPr lang="nl-NL" sz="2400" dirty="0"/>
              <a:t> </a:t>
            </a:r>
            <a:r>
              <a:rPr lang="nl-NL" sz="2400" dirty="0" err="1"/>
              <a:t>death</a:t>
            </a:r>
            <a:endParaRPr lang="nl-NL" sz="2400" dirty="0"/>
          </a:p>
          <a:p>
            <a:pPr>
              <a:buFontTx/>
              <a:buNone/>
            </a:pPr>
            <a:r>
              <a:rPr lang="nl-NL" sz="2400" dirty="0"/>
              <a:t>  </a:t>
            </a:r>
            <a:r>
              <a:rPr lang="nl-NL" sz="2400" dirty="0" smtClean="0"/>
              <a:t>	(</a:t>
            </a:r>
            <a:r>
              <a:rPr lang="nl-NL" sz="2400" dirty="0" err="1"/>
              <a:t>apoptosis</a:t>
            </a:r>
            <a:r>
              <a:rPr lang="nl-NL" sz="2400" dirty="0" smtClean="0"/>
              <a:t>)</a:t>
            </a:r>
          </a:p>
        </p:txBody>
      </p:sp>
      <p:pic>
        <p:nvPicPr>
          <p:cNvPr id="5" name="Picture 4" descr="pcd_plants_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76949" y="3645024"/>
            <a:ext cx="4480358" cy="28162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7795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274320" y="234132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b="1" dirty="0" smtClean="0">
                <a:solidFill>
                  <a:srgbClr val="FF6600"/>
                </a:solidFill>
                <a:latin typeface="+mn-lt"/>
              </a:rPr>
              <a:t>Verhaal apart: </a:t>
            </a:r>
            <a:r>
              <a:rPr lang="nl-NL" b="1" dirty="0" err="1" smtClean="0">
                <a:solidFill>
                  <a:srgbClr val="FF6600"/>
                </a:solidFill>
                <a:latin typeface="+mn-lt"/>
              </a:rPr>
              <a:t>Prionen</a:t>
            </a:r>
            <a:r>
              <a:rPr lang="nl-NL" b="1" dirty="0" smtClean="0">
                <a:solidFill>
                  <a:srgbClr val="FF6600"/>
                </a:solidFill>
                <a:latin typeface="+mn-lt"/>
              </a:rPr>
              <a:t> </a:t>
            </a:r>
            <a:endParaRPr lang="nl-NL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274320" y="1040882"/>
            <a:ext cx="4567336" cy="2615996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sz="2400" dirty="0" err="1"/>
              <a:t>Creutzfeldt</a:t>
            </a:r>
            <a:r>
              <a:rPr lang="nl-NL" sz="2400" dirty="0"/>
              <a:t>-Jacob, </a:t>
            </a:r>
            <a:r>
              <a:rPr lang="nl-NL" sz="2400" dirty="0" smtClean="0"/>
              <a:t>BSE, </a:t>
            </a:r>
            <a:r>
              <a:rPr lang="nl-NL" sz="2400" dirty="0" err="1" smtClean="0"/>
              <a:t>Kuru</a:t>
            </a:r>
            <a:endParaRPr lang="nl-NL" sz="2400" dirty="0"/>
          </a:p>
          <a:p>
            <a:r>
              <a:rPr lang="nl-NL" sz="2400" dirty="0" smtClean="0"/>
              <a:t>Overdracht via </a:t>
            </a:r>
            <a:r>
              <a:rPr lang="nl-NL" sz="2400" dirty="0"/>
              <a:t>voedsel</a:t>
            </a:r>
          </a:p>
          <a:p>
            <a:r>
              <a:rPr lang="nl-NL" sz="2400" dirty="0"/>
              <a:t>Lange </a:t>
            </a:r>
            <a:r>
              <a:rPr lang="nl-NL" sz="2400" dirty="0" smtClean="0"/>
              <a:t>incubatietijd</a:t>
            </a:r>
          </a:p>
          <a:p>
            <a:r>
              <a:rPr lang="nl-NL" sz="2400" dirty="0" smtClean="0"/>
              <a:t>Verkeerd gevouwen eiwit</a:t>
            </a:r>
            <a:endParaRPr lang="nl-NL" sz="2400" dirty="0"/>
          </a:p>
          <a:p>
            <a:r>
              <a:rPr lang="nl-NL" sz="2400" dirty="0" err="1"/>
              <a:t>Prionen</a:t>
            </a:r>
            <a:r>
              <a:rPr lang="nl-NL" sz="2400" dirty="0"/>
              <a:t> onvernietigbaar</a:t>
            </a:r>
          </a:p>
          <a:p>
            <a:r>
              <a:rPr lang="nl-NL" sz="2400" dirty="0"/>
              <a:t>Geen geneesmiddel</a:t>
            </a:r>
          </a:p>
        </p:txBody>
      </p:sp>
      <p:pic>
        <p:nvPicPr>
          <p:cNvPr id="5122" name="Picture 2" descr="D:\Books\Biology_Campbell_Figures\26_labeled_images\26_10PrionPropagation-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885794"/>
            <a:ext cx="8175365" cy="2927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3" descr="kuru.gi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113315" y="1040882"/>
            <a:ext cx="3583045" cy="257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14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vak 4">
            <a:extLst>
              <a:ext uri="{FF2B5EF4-FFF2-40B4-BE49-F238E27FC236}">
                <a16:creationId xmlns:a16="http://schemas.microsoft.com/office/drawing/2014/main" id="{54F89341-343C-9540-A223-8EAF6BF6EA24}"/>
              </a:ext>
            </a:extLst>
          </p:cNvPr>
          <p:cNvSpPr txBox="1"/>
          <p:nvPr/>
        </p:nvSpPr>
        <p:spPr>
          <a:xfrm>
            <a:off x="286796" y="82112"/>
            <a:ext cx="5616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b="1" dirty="0" smtClean="0">
                <a:solidFill>
                  <a:srgbClr val="FF6600"/>
                </a:solidFill>
              </a:rPr>
              <a:t>Vraag:</a:t>
            </a:r>
            <a:endParaRPr lang="nl-NL" sz="4000" b="1" dirty="0">
              <a:solidFill>
                <a:srgbClr val="FF6600"/>
              </a:solidFill>
            </a:endParaRP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7A6EACA0-77A7-5448-BA36-3E96DC1F0F6C}"/>
              </a:ext>
            </a:extLst>
          </p:cNvPr>
          <p:cNvSpPr/>
          <p:nvPr/>
        </p:nvSpPr>
        <p:spPr>
          <a:xfrm>
            <a:off x="286796" y="831407"/>
            <a:ext cx="833279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400" b="1" dirty="0"/>
              <a:t>Will </a:t>
            </a:r>
            <a:r>
              <a:rPr lang="nl-NL" sz="2400" b="1" dirty="0" err="1"/>
              <a:t>treating</a:t>
            </a:r>
            <a:r>
              <a:rPr lang="nl-NL" sz="2400" b="1" dirty="0"/>
              <a:t> a </a:t>
            </a:r>
            <a:r>
              <a:rPr lang="nl-NL" sz="2400" b="1" dirty="0" err="1"/>
              <a:t>viral</a:t>
            </a:r>
            <a:r>
              <a:rPr lang="nl-NL" sz="2400" b="1" dirty="0"/>
              <a:t> </a:t>
            </a:r>
            <a:r>
              <a:rPr lang="nl-NL" sz="2400" b="1" dirty="0" err="1"/>
              <a:t>infection</a:t>
            </a:r>
            <a:r>
              <a:rPr lang="nl-NL" sz="2400" b="1" dirty="0"/>
              <a:t> </a:t>
            </a:r>
            <a:r>
              <a:rPr lang="nl-NL" sz="2400" b="1" dirty="0" err="1"/>
              <a:t>with</a:t>
            </a:r>
            <a:r>
              <a:rPr lang="nl-NL" sz="2400" b="1" dirty="0"/>
              <a:t> </a:t>
            </a:r>
            <a:r>
              <a:rPr lang="nl-NL" sz="2400" b="1" dirty="0" err="1"/>
              <a:t>antibiotics</a:t>
            </a:r>
            <a:r>
              <a:rPr lang="nl-NL" sz="2400" b="1" dirty="0"/>
              <a:t> affect </a:t>
            </a:r>
            <a:r>
              <a:rPr lang="nl-NL" sz="2400" b="1" dirty="0" err="1"/>
              <a:t>the</a:t>
            </a:r>
            <a:r>
              <a:rPr lang="nl-NL" sz="2400" b="1" dirty="0"/>
              <a:t> course of </a:t>
            </a:r>
            <a:r>
              <a:rPr lang="nl-NL" sz="2400" b="1" dirty="0" err="1"/>
              <a:t>the</a:t>
            </a:r>
            <a:r>
              <a:rPr lang="nl-NL" sz="2400" b="1" dirty="0"/>
              <a:t> </a:t>
            </a:r>
            <a:r>
              <a:rPr lang="nl-NL" sz="2400" b="1" dirty="0" err="1"/>
              <a:t>infection</a:t>
            </a:r>
            <a:r>
              <a:rPr lang="nl-NL" sz="2400" b="1" dirty="0"/>
              <a:t>?</a:t>
            </a:r>
          </a:p>
          <a:p>
            <a:endParaRPr lang="nl-NL" sz="2400" dirty="0"/>
          </a:p>
          <a:p>
            <a:pPr marL="457200" indent="-457200">
              <a:buAutoNum type="alphaUcPeriod"/>
            </a:pPr>
            <a:r>
              <a:rPr lang="nl-NL" sz="2400" dirty="0" smtClean="0"/>
              <a:t>No</a:t>
            </a:r>
            <a:r>
              <a:rPr lang="nl-NL" sz="2400" dirty="0"/>
              <a:t>, </a:t>
            </a:r>
            <a:r>
              <a:rPr lang="nl-NL" sz="2400" dirty="0" err="1"/>
              <a:t>antibiotics</a:t>
            </a:r>
            <a:r>
              <a:rPr lang="nl-NL" sz="2400" dirty="0"/>
              <a:t> </a:t>
            </a:r>
            <a:r>
              <a:rPr lang="nl-NL" sz="2400" dirty="0" err="1"/>
              <a:t>work</a:t>
            </a:r>
            <a:r>
              <a:rPr lang="nl-NL" sz="2400" dirty="0"/>
              <a:t> </a:t>
            </a:r>
            <a:r>
              <a:rPr lang="nl-NL" sz="2400" dirty="0" err="1"/>
              <a:t>by</a:t>
            </a:r>
            <a:r>
              <a:rPr lang="nl-NL" sz="2400" dirty="0"/>
              <a:t> </a:t>
            </a:r>
            <a:r>
              <a:rPr lang="nl-NL" sz="2400" dirty="0" err="1"/>
              <a:t>inhibiting</a:t>
            </a:r>
            <a:r>
              <a:rPr lang="nl-NL" sz="2400" dirty="0"/>
              <a:t> </a:t>
            </a:r>
            <a:r>
              <a:rPr lang="nl-NL" sz="2400" dirty="0" err="1"/>
              <a:t>bacteria</a:t>
            </a:r>
            <a:r>
              <a:rPr lang="nl-NL" sz="2400" dirty="0"/>
              <a:t>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not</a:t>
            </a:r>
            <a:r>
              <a:rPr lang="nl-NL" sz="2400" dirty="0"/>
              <a:t> </a:t>
            </a:r>
            <a:r>
              <a:rPr lang="nl-NL" sz="2400" dirty="0" err="1" smtClean="0"/>
              <a:t>viruses</a:t>
            </a:r>
            <a:endParaRPr lang="nl-NL" sz="2400" dirty="0"/>
          </a:p>
          <a:p>
            <a:pPr marL="457200" indent="-457200">
              <a:buAutoNum type="alphaUcPeriod"/>
            </a:pPr>
            <a:r>
              <a:rPr lang="nl-NL" sz="2400" dirty="0" smtClean="0"/>
              <a:t>No</a:t>
            </a:r>
            <a:r>
              <a:rPr lang="nl-NL" sz="2400" dirty="0"/>
              <a:t>, </a:t>
            </a:r>
            <a:r>
              <a:rPr lang="nl-NL" sz="2400" dirty="0" err="1"/>
              <a:t>antibiotics</a:t>
            </a:r>
            <a:r>
              <a:rPr lang="nl-NL" sz="2400" dirty="0"/>
              <a:t> do </a:t>
            </a:r>
            <a:r>
              <a:rPr lang="nl-NL" sz="2400" dirty="0" err="1"/>
              <a:t>not</a:t>
            </a:r>
            <a:r>
              <a:rPr lang="nl-NL" sz="2400" dirty="0"/>
              <a:t> </a:t>
            </a:r>
            <a:r>
              <a:rPr lang="nl-NL" sz="2400" dirty="0" err="1"/>
              <a:t>kill</a:t>
            </a:r>
            <a:r>
              <a:rPr lang="nl-NL" sz="2400" dirty="0"/>
              <a:t> </a:t>
            </a:r>
            <a:r>
              <a:rPr lang="nl-NL" sz="2400" dirty="0" err="1"/>
              <a:t>viruses</a:t>
            </a:r>
            <a:r>
              <a:rPr lang="nl-NL" sz="2400" dirty="0"/>
              <a:t> </a:t>
            </a:r>
            <a:r>
              <a:rPr lang="nl-NL" sz="2400" dirty="0" err="1"/>
              <a:t>because</a:t>
            </a:r>
            <a:r>
              <a:rPr lang="nl-NL" sz="2400" dirty="0"/>
              <a:t> </a:t>
            </a:r>
            <a:r>
              <a:rPr lang="nl-NL" sz="2400" dirty="0" err="1"/>
              <a:t>viruses</a:t>
            </a:r>
            <a:r>
              <a:rPr lang="nl-NL" sz="2400" dirty="0"/>
              <a:t> do </a:t>
            </a:r>
            <a:r>
              <a:rPr lang="nl-NL" sz="2400" dirty="0" err="1"/>
              <a:t>not</a:t>
            </a:r>
            <a:r>
              <a:rPr lang="nl-NL" sz="2400" dirty="0"/>
              <a:t> have DNA or RNA</a:t>
            </a:r>
            <a:r>
              <a:rPr lang="nl-NL" sz="2400" dirty="0" smtClean="0"/>
              <a:t>.</a:t>
            </a:r>
          </a:p>
          <a:p>
            <a:pPr marL="457200" indent="-457200">
              <a:buAutoNum type="alphaUcPeriod"/>
            </a:pPr>
            <a:r>
              <a:rPr lang="nl-NL" sz="2400" dirty="0" smtClean="0"/>
              <a:t>Yes</a:t>
            </a:r>
            <a:r>
              <a:rPr lang="nl-NL" sz="2400" dirty="0"/>
              <a:t>, </a:t>
            </a:r>
            <a:r>
              <a:rPr lang="nl-NL" sz="2400" dirty="0" err="1"/>
              <a:t>antibiotics</a:t>
            </a:r>
            <a:r>
              <a:rPr lang="nl-NL" sz="2400" dirty="0"/>
              <a:t> </a:t>
            </a:r>
            <a:r>
              <a:rPr lang="nl-NL" sz="2400" dirty="0" err="1"/>
              <a:t>activate</a:t>
            </a:r>
            <a:r>
              <a:rPr lang="nl-NL" sz="2400" dirty="0"/>
              <a:t> </a:t>
            </a:r>
            <a:r>
              <a:rPr lang="nl-NL" sz="2400" dirty="0" err="1"/>
              <a:t>the</a:t>
            </a:r>
            <a:r>
              <a:rPr lang="nl-NL" sz="2400" dirty="0"/>
              <a:t> immune system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this</a:t>
            </a:r>
            <a:r>
              <a:rPr lang="nl-NL" sz="2400" dirty="0"/>
              <a:t> </a:t>
            </a:r>
            <a:r>
              <a:rPr lang="nl-NL" sz="2400" dirty="0" err="1"/>
              <a:t>decreases</a:t>
            </a:r>
            <a:r>
              <a:rPr lang="nl-NL" sz="2400" dirty="0"/>
              <a:t> </a:t>
            </a:r>
            <a:r>
              <a:rPr lang="nl-NL" sz="2400" dirty="0" err="1"/>
              <a:t>the</a:t>
            </a:r>
            <a:r>
              <a:rPr lang="nl-NL" sz="2400" dirty="0"/>
              <a:t> </a:t>
            </a:r>
            <a:r>
              <a:rPr lang="nl-NL" sz="2400" dirty="0" err="1"/>
              <a:t>severity</a:t>
            </a:r>
            <a:r>
              <a:rPr lang="nl-NL" sz="2400" dirty="0"/>
              <a:t> of </a:t>
            </a:r>
            <a:r>
              <a:rPr lang="nl-NL" sz="2400" dirty="0" err="1" smtClean="0"/>
              <a:t>the</a:t>
            </a:r>
            <a:r>
              <a:rPr lang="nl-NL" sz="2400" dirty="0" smtClean="0"/>
              <a:t> </a:t>
            </a:r>
            <a:r>
              <a:rPr lang="nl-NL" sz="2400" dirty="0" err="1"/>
              <a:t>infection</a:t>
            </a:r>
            <a:r>
              <a:rPr lang="nl-NL" sz="2400" dirty="0"/>
              <a:t>. </a:t>
            </a:r>
          </a:p>
          <a:p>
            <a:pPr marL="457200" indent="-457200">
              <a:buAutoNum type="alphaUcPeriod"/>
            </a:pPr>
            <a:r>
              <a:rPr lang="nl-NL" sz="2400" dirty="0" smtClean="0"/>
              <a:t>Yes</a:t>
            </a:r>
            <a:r>
              <a:rPr lang="nl-NL" sz="2400" dirty="0"/>
              <a:t>, </a:t>
            </a:r>
            <a:r>
              <a:rPr lang="nl-NL" sz="2400" dirty="0" err="1"/>
              <a:t>antibiotics</a:t>
            </a:r>
            <a:r>
              <a:rPr lang="nl-NL" sz="2400" dirty="0"/>
              <a:t> </a:t>
            </a:r>
            <a:r>
              <a:rPr lang="nl-NL" sz="2400" dirty="0" err="1"/>
              <a:t>can</a:t>
            </a:r>
            <a:r>
              <a:rPr lang="nl-NL" sz="2400" dirty="0"/>
              <a:t> </a:t>
            </a:r>
            <a:r>
              <a:rPr lang="nl-NL" sz="2400" dirty="0" err="1"/>
              <a:t>prevent</a:t>
            </a:r>
            <a:r>
              <a:rPr lang="nl-NL" sz="2400" dirty="0"/>
              <a:t> </a:t>
            </a:r>
            <a:r>
              <a:rPr lang="nl-NL" sz="2400" dirty="0" err="1"/>
              <a:t>viral</a:t>
            </a:r>
            <a:r>
              <a:rPr lang="nl-NL" sz="2400" dirty="0"/>
              <a:t> entry </a:t>
            </a:r>
            <a:r>
              <a:rPr lang="nl-NL" sz="2400" dirty="0" err="1"/>
              <a:t>into</a:t>
            </a:r>
            <a:r>
              <a:rPr lang="nl-NL" sz="2400" dirty="0"/>
              <a:t> </a:t>
            </a:r>
            <a:r>
              <a:rPr lang="nl-NL" sz="2400" dirty="0" err="1"/>
              <a:t>the</a:t>
            </a:r>
            <a:r>
              <a:rPr lang="nl-NL" sz="2400" dirty="0"/>
              <a:t> </a:t>
            </a:r>
            <a:r>
              <a:rPr lang="nl-NL" sz="2400" dirty="0" err="1"/>
              <a:t>cell</a:t>
            </a:r>
            <a:r>
              <a:rPr lang="nl-NL" sz="2400" dirty="0"/>
              <a:t> </a:t>
            </a:r>
            <a:r>
              <a:rPr lang="nl-NL" sz="2400" dirty="0" err="1"/>
              <a:t>by</a:t>
            </a:r>
            <a:r>
              <a:rPr lang="nl-NL" sz="2400" dirty="0"/>
              <a:t> binding </a:t>
            </a:r>
            <a:r>
              <a:rPr lang="nl-NL" sz="2400" dirty="0" err="1"/>
              <a:t>to</a:t>
            </a:r>
            <a:r>
              <a:rPr lang="nl-NL" sz="2400" dirty="0"/>
              <a:t> host-receptor </a:t>
            </a:r>
            <a:r>
              <a:rPr lang="nl-NL" sz="2400" dirty="0" smtClean="0"/>
              <a:t>proteins</a:t>
            </a:r>
            <a:r>
              <a:rPr lang="nl-NL" sz="2400" dirty="0"/>
              <a:t>. </a:t>
            </a:r>
          </a:p>
        </p:txBody>
      </p:sp>
      <p:sp>
        <p:nvSpPr>
          <p:cNvPr id="2" name="Tekstvak 1"/>
          <p:cNvSpPr txBox="1"/>
          <p:nvPr/>
        </p:nvSpPr>
        <p:spPr>
          <a:xfrm>
            <a:off x="8206006" y="4412246"/>
            <a:ext cx="57536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600" dirty="0" smtClean="0"/>
              <a:t>A</a:t>
            </a:r>
            <a:endParaRPr lang="nl-NL" sz="2600" dirty="0"/>
          </a:p>
        </p:txBody>
      </p:sp>
      <p:pic>
        <p:nvPicPr>
          <p:cNvPr id="7" name="Picture 2" descr="https://www.wassenburgmedical.com/be/wp-content/uploads/sites/7/2020/03/Corona-viru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647"/>
          <a:stretch/>
        </p:blipFill>
        <p:spPr bwMode="auto">
          <a:xfrm>
            <a:off x="0" y="5034437"/>
            <a:ext cx="9144000" cy="1823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759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2304" y="1429499"/>
            <a:ext cx="844455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nl-NL" sz="2400" b="1" dirty="0"/>
              <a:t>Het genoom van een </a:t>
            </a:r>
            <a:r>
              <a:rPr lang="nl-NL" sz="2400" b="1" dirty="0" err="1"/>
              <a:t>Rhabdovirus</a:t>
            </a:r>
            <a:r>
              <a:rPr lang="nl-NL" sz="2400" b="1" dirty="0"/>
              <a:t> bestaat uit </a:t>
            </a:r>
            <a:r>
              <a:rPr lang="nl-NL" sz="2400" b="1" dirty="0" smtClean="0"/>
              <a:t>(–)</a:t>
            </a:r>
            <a:r>
              <a:rPr lang="nl-NL" sz="2400" b="1" dirty="0" err="1" smtClean="0"/>
              <a:t>ssRNA</a:t>
            </a:r>
            <a:r>
              <a:rPr lang="nl-NL" sz="2400" b="1" dirty="0"/>
              <a:t>. Wat zal de </a:t>
            </a:r>
            <a:r>
              <a:rPr lang="nl-NL" sz="2400" b="1" u="sng" dirty="0"/>
              <a:t>eerste</a:t>
            </a:r>
            <a:r>
              <a:rPr lang="nl-NL" sz="2400" b="1" dirty="0"/>
              <a:t> stap in de replicatie van dit virus zijn</a:t>
            </a:r>
            <a:r>
              <a:rPr lang="nl-NL" sz="2400" b="1" dirty="0" smtClean="0"/>
              <a:t>?</a:t>
            </a:r>
          </a:p>
          <a:p>
            <a:pPr>
              <a:buNone/>
              <a:tabLst>
                <a:tab pos="630238" algn="l"/>
              </a:tabLst>
            </a:pPr>
            <a:r>
              <a:rPr lang="nl-NL" sz="2400" dirty="0"/>
              <a:t/>
            </a:r>
            <a:br>
              <a:rPr lang="nl-NL" sz="2400" dirty="0"/>
            </a:br>
            <a:r>
              <a:rPr lang="nl-NL" sz="2400" dirty="0" smtClean="0"/>
              <a:t>A.</a:t>
            </a:r>
            <a:r>
              <a:rPr lang="nl-NL" sz="2400" dirty="0"/>
              <a:t>	reverse transcriptase zet –RNA om in +RNA</a:t>
            </a:r>
            <a:br>
              <a:rPr lang="nl-NL" sz="2400" dirty="0"/>
            </a:br>
            <a:r>
              <a:rPr lang="nl-NL" sz="2400" dirty="0" smtClean="0"/>
              <a:t>B.</a:t>
            </a:r>
            <a:r>
              <a:rPr lang="nl-NL" sz="2400" dirty="0"/>
              <a:t>	synthese van een RNA afhankelijke RNA polymerase</a:t>
            </a:r>
            <a:br>
              <a:rPr lang="nl-NL" sz="2400" dirty="0"/>
            </a:br>
            <a:r>
              <a:rPr lang="nl-NL" sz="2400" dirty="0" smtClean="0"/>
              <a:t>C.</a:t>
            </a:r>
            <a:r>
              <a:rPr lang="nl-NL" sz="2400" dirty="0"/>
              <a:t>	</a:t>
            </a:r>
            <a:r>
              <a:rPr lang="nl-NL" sz="2400" dirty="0" err="1"/>
              <a:t>capping</a:t>
            </a:r>
            <a:r>
              <a:rPr lang="nl-NL" sz="2400" dirty="0"/>
              <a:t> van RNA</a:t>
            </a:r>
            <a:br>
              <a:rPr lang="nl-NL" sz="2400" dirty="0"/>
            </a:br>
            <a:r>
              <a:rPr lang="nl-NL" sz="2400" dirty="0" smtClean="0"/>
              <a:t>D.</a:t>
            </a:r>
            <a:r>
              <a:rPr lang="nl-NL" sz="2400" dirty="0"/>
              <a:t>	synthese van +RNA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54F89341-343C-9540-A223-8EAF6BF6EA24}"/>
              </a:ext>
            </a:extLst>
          </p:cNvPr>
          <p:cNvSpPr txBox="1"/>
          <p:nvPr/>
        </p:nvSpPr>
        <p:spPr>
          <a:xfrm>
            <a:off x="392304" y="349399"/>
            <a:ext cx="56166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b="1" dirty="0" smtClean="0">
                <a:solidFill>
                  <a:srgbClr val="FF6600"/>
                </a:solidFill>
              </a:rPr>
              <a:t>Vraag:</a:t>
            </a:r>
            <a:endParaRPr lang="nl-NL" sz="4000" b="1" dirty="0">
              <a:solidFill>
                <a:srgbClr val="FF6600"/>
              </a:solidFill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8023127" y="4182702"/>
            <a:ext cx="57536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600" dirty="0" smtClean="0"/>
              <a:t>D</a:t>
            </a:r>
            <a:endParaRPr lang="nl-NL" sz="2600" dirty="0"/>
          </a:p>
        </p:txBody>
      </p:sp>
      <p:pic>
        <p:nvPicPr>
          <p:cNvPr id="7" name="Picture 2" descr="https://www.wassenburgmedical.com/be/wp-content/uploads/sites/7/2020/03/Corona-viru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647"/>
          <a:stretch/>
        </p:blipFill>
        <p:spPr bwMode="auto">
          <a:xfrm>
            <a:off x="0" y="5034437"/>
            <a:ext cx="9144000" cy="1823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21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01407" y="261004"/>
            <a:ext cx="7886700" cy="794073"/>
          </a:xfrm>
        </p:spPr>
        <p:txBody>
          <a:bodyPr/>
          <a:lstStyle/>
          <a:p>
            <a:r>
              <a:rPr lang="nl-NL" b="1" dirty="0" smtClean="0">
                <a:solidFill>
                  <a:srgbClr val="FF6600"/>
                </a:solidFill>
                <a:latin typeface="+mn-lt"/>
              </a:rPr>
              <a:t>Einde Lesmateriaal … info …</a:t>
            </a:r>
            <a:endParaRPr lang="nl-NL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65044" y="1284216"/>
            <a:ext cx="8220150" cy="5086376"/>
          </a:xfrm>
        </p:spPr>
        <p:txBody>
          <a:bodyPr>
            <a:normAutofit/>
          </a:bodyPr>
          <a:lstStyle/>
          <a:p>
            <a:r>
              <a:rPr lang="nl-NL" sz="2400" dirty="0" smtClean="0"/>
              <a:t>Gebruik boek, </a:t>
            </a:r>
            <a:r>
              <a:rPr lang="nl-NL" sz="2400" dirty="0" err="1" smtClean="0"/>
              <a:t>powerpoints</a:t>
            </a:r>
            <a:r>
              <a:rPr lang="nl-NL" sz="2400" dirty="0" smtClean="0"/>
              <a:t> (met oefenvragen tussendoor), oefenvragen </a:t>
            </a:r>
            <a:r>
              <a:rPr lang="nl-NL" sz="2400" dirty="0" err="1" smtClean="0"/>
              <a:t>MasteringBiology</a:t>
            </a:r>
            <a:r>
              <a:rPr lang="nl-NL" sz="2400" dirty="0" smtClean="0"/>
              <a:t>, oefenvragen BB om te studeren</a:t>
            </a:r>
          </a:p>
          <a:p>
            <a:endParaRPr lang="nl-NL" sz="2400" dirty="0" smtClean="0"/>
          </a:p>
          <a:p>
            <a:r>
              <a:rPr lang="nl-NL" sz="2400" dirty="0" smtClean="0"/>
              <a:t>Vandaag rest v/d les oefenvragen totaal (zie BB) maken, mag in groepjes in deze sessie van </a:t>
            </a:r>
            <a:r>
              <a:rPr lang="nl-NL" sz="2400" dirty="0" err="1" smtClean="0"/>
              <a:t>Collaborate</a:t>
            </a:r>
            <a:r>
              <a:rPr lang="nl-NL" sz="2400" dirty="0" smtClean="0"/>
              <a:t>, tot 12:00</a:t>
            </a:r>
            <a:endParaRPr lang="nl-NL" sz="2400" dirty="0"/>
          </a:p>
          <a:p>
            <a:pPr lvl="1"/>
            <a:r>
              <a:rPr lang="nl-NL" sz="2000" dirty="0" smtClean="0"/>
              <a:t>Morgen </a:t>
            </a:r>
            <a:r>
              <a:rPr lang="nl-NL" sz="2000" u="sng" dirty="0" smtClean="0"/>
              <a:t>8:30</a:t>
            </a:r>
            <a:r>
              <a:rPr lang="nl-NL" sz="2000" dirty="0" smtClean="0"/>
              <a:t> </a:t>
            </a:r>
            <a:r>
              <a:rPr lang="nl-NL" sz="2000" dirty="0"/>
              <a:t>bespreek ik de antwoorden in </a:t>
            </a:r>
            <a:r>
              <a:rPr lang="nl-NL" sz="2000" dirty="0" smtClean="0"/>
              <a:t>de les (</a:t>
            </a:r>
            <a:r>
              <a:rPr lang="nl-NL" sz="2000" dirty="0" err="1" smtClean="0"/>
              <a:t>antw</a:t>
            </a:r>
            <a:r>
              <a:rPr lang="nl-NL" sz="2000" dirty="0" smtClean="0"/>
              <a:t> komen ook op BB), rest van de les van morgen is er tijd voor vragen.</a:t>
            </a:r>
            <a:endParaRPr lang="nl-NL" sz="2000" dirty="0"/>
          </a:p>
          <a:p>
            <a:pPr marL="0" indent="0">
              <a:buNone/>
            </a:pPr>
            <a:endParaRPr lang="nl-NL" sz="2400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nl-NL" sz="2400" b="1" dirty="0" smtClean="0"/>
              <a:t>Tentamen:</a:t>
            </a:r>
          </a:p>
          <a:p>
            <a:pPr marL="0" indent="0">
              <a:buNone/>
            </a:pPr>
            <a:r>
              <a:rPr lang="nl-NL" sz="2400" dirty="0" smtClean="0"/>
              <a:t>woensdag </a:t>
            </a:r>
            <a:r>
              <a:rPr lang="nl-NL" sz="2400" dirty="0"/>
              <a:t>14 april, online afgenomen in BB via digitale </a:t>
            </a:r>
            <a:r>
              <a:rPr lang="nl-NL" sz="2400" dirty="0" err="1"/>
              <a:t>toetscentrum</a:t>
            </a:r>
            <a:r>
              <a:rPr lang="nl-NL" sz="2400" dirty="0"/>
              <a:t> (surveillance m.b.v. </a:t>
            </a:r>
            <a:r>
              <a:rPr lang="nl-NL" sz="2400" dirty="0" smtClean="0"/>
              <a:t>je </a:t>
            </a:r>
            <a:r>
              <a:rPr lang="nl-NL" sz="2400" dirty="0"/>
              <a:t>telefoon) </a:t>
            </a:r>
          </a:p>
          <a:p>
            <a:pPr marL="0" indent="0">
              <a:buNone/>
            </a:pPr>
            <a:r>
              <a:rPr lang="nl-NL" sz="2400" dirty="0" smtClean="0"/>
              <a:t>26 MC-vragen in het Engels en 9 open vragen in het Nederlands</a:t>
            </a:r>
          </a:p>
        </p:txBody>
      </p:sp>
    </p:spTree>
    <p:extLst>
      <p:ext uri="{BB962C8B-B14F-4D97-AF65-F5344CB8AC3E}">
        <p14:creationId xmlns:p14="http://schemas.microsoft.com/office/powerpoint/2010/main" val="131011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0792948">
            <a:off x="419910" y="835883"/>
            <a:ext cx="5880090" cy="1612116"/>
          </a:xfrm>
        </p:spPr>
        <p:txBody>
          <a:bodyPr>
            <a:normAutofit/>
          </a:bodyPr>
          <a:lstStyle/>
          <a:p>
            <a:pPr algn="l"/>
            <a:r>
              <a:rPr lang="nl-NL" sz="3600" b="1" dirty="0" smtClean="0">
                <a:solidFill>
                  <a:srgbClr val="FF6600"/>
                </a:solidFill>
                <a:latin typeface="Bell MT" panose="02020503060305020303" pitchFamily="18" charset="0"/>
              </a:rPr>
              <a:t>Veel succes met studeren en het maken van het tentamen</a:t>
            </a:r>
            <a:endParaRPr lang="nl-NL" sz="3600" b="1" dirty="0">
              <a:solidFill>
                <a:srgbClr val="FF6600"/>
              </a:solidFill>
              <a:latin typeface="Bell MT" panose="02020503060305020303" pitchFamily="18" charset="0"/>
            </a:endParaRPr>
          </a:p>
        </p:txBody>
      </p:sp>
      <p:pic>
        <p:nvPicPr>
          <p:cNvPr id="22" name="Picture 2" descr="http://www.godandscience.org/images/dna-helix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47556">
            <a:off x="6150932" y="42685"/>
            <a:ext cx="3715152" cy="278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765968">
            <a:off x="1797599" y="2372658"/>
            <a:ext cx="4898400" cy="361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44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/>
        </p:nvSpPr>
        <p:spPr>
          <a:xfrm>
            <a:off x="321427" y="1909419"/>
            <a:ext cx="7958610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361950">
              <a:buFont typeface="Arial" panose="020B0604020202020204" pitchFamily="34" charset="0"/>
              <a:buNone/>
            </a:pPr>
            <a:r>
              <a:rPr lang="nl-NL" sz="2800" dirty="0"/>
              <a:t>Veel variaties </a:t>
            </a:r>
            <a:r>
              <a:rPr lang="nl-NL" sz="2800" dirty="0" smtClean="0"/>
              <a:t>mogelijk, getoond a.d.h.v. voorbeelden:</a:t>
            </a:r>
          </a:p>
          <a:p>
            <a:pPr marL="361950" indent="-361950">
              <a:buFont typeface="Arial" panose="020B0604020202020204" pitchFamily="34" charset="0"/>
              <a:buNone/>
            </a:pPr>
            <a:endParaRPr lang="nl-NL" sz="2800" dirty="0"/>
          </a:p>
          <a:p>
            <a:pPr marL="342900" indent="-342900">
              <a:buFont typeface="Arial" panose="020B0604020202020204" pitchFamily="34" charset="0"/>
              <a:buChar char="•"/>
              <a:tabLst>
                <a:tab pos="180975" algn="l"/>
              </a:tabLst>
            </a:pPr>
            <a:r>
              <a:rPr lang="nl-NL" sz="2400" dirty="0"/>
              <a:t>Bacteriofagen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80975" algn="l"/>
              </a:tabLst>
            </a:pPr>
            <a:r>
              <a:rPr lang="nl-NL" sz="2400" dirty="0"/>
              <a:t>Dierlijke virussen</a:t>
            </a:r>
          </a:p>
          <a:p>
            <a:pPr marL="342900" indent="-342900">
              <a:buFont typeface="Arial" panose="020B0604020202020204" pitchFamily="34" charset="0"/>
              <a:buChar char="•"/>
              <a:tabLst>
                <a:tab pos="180975" algn="l"/>
              </a:tabLst>
            </a:pPr>
            <a:r>
              <a:rPr lang="nl-NL" sz="2400" dirty="0">
                <a:solidFill>
                  <a:schemeClr val="bg1">
                    <a:lumMod val="65000"/>
                  </a:schemeClr>
                </a:solidFill>
              </a:rPr>
              <a:t>Plantaardige </a:t>
            </a:r>
            <a:r>
              <a:rPr lang="nl-NL" sz="2400" dirty="0" smtClean="0">
                <a:solidFill>
                  <a:schemeClr val="bg1">
                    <a:lumMod val="65000"/>
                  </a:schemeClr>
                </a:solidFill>
              </a:rPr>
              <a:t>virussen</a:t>
            </a:r>
          </a:p>
          <a:p>
            <a:pPr>
              <a:tabLst>
                <a:tab pos="180975" algn="l"/>
              </a:tabLst>
            </a:pPr>
            <a:endParaRPr lang="nl-NL" sz="20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74002" y="229363"/>
            <a:ext cx="8053461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Replicatie (en eigenschappen) van virussen</a:t>
            </a:r>
            <a:endParaRPr lang="nl-NL" sz="4000" b="1" dirty="0">
              <a:solidFill>
                <a:srgbClr val="FF66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636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>
          <a:xfrm>
            <a:off x="214663" y="1603152"/>
            <a:ext cx="3889978" cy="4665568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sz="2200" u="sng" dirty="0" smtClean="0"/>
              <a:t>Verschillende </a:t>
            </a:r>
            <a:r>
              <a:rPr lang="nl-NL" sz="2200" u="sng" dirty="0" err="1" smtClean="0"/>
              <a:t>klasses</a:t>
            </a:r>
            <a:r>
              <a:rPr lang="nl-NL" sz="2200" u="sng" dirty="0" smtClean="0"/>
              <a:t>: </a:t>
            </a:r>
          </a:p>
          <a:p>
            <a:pPr marL="0" indent="0">
              <a:buNone/>
              <a:tabLst>
                <a:tab pos="1431925" algn="l"/>
              </a:tabLst>
            </a:pPr>
            <a:r>
              <a:rPr lang="nl-NL" sz="2200" dirty="0" err="1" smtClean="0"/>
              <a:t>dsDNA</a:t>
            </a:r>
            <a:r>
              <a:rPr lang="nl-NL" sz="2200" dirty="0" smtClean="0"/>
              <a:t> (I)	</a:t>
            </a:r>
            <a:r>
              <a:rPr lang="nl-NL" sz="2200" dirty="0" err="1" smtClean="0"/>
              <a:t>dsRNA</a:t>
            </a:r>
            <a:r>
              <a:rPr lang="nl-NL" sz="2200" dirty="0" smtClean="0"/>
              <a:t> </a:t>
            </a:r>
            <a:r>
              <a:rPr lang="nl-NL" sz="2200" dirty="0"/>
              <a:t>(</a:t>
            </a:r>
            <a:r>
              <a:rPr lang="nl-NL" sz="2200" dirty="0" smtClean="0"/>
              <a:t>III)</a:t>
            </a:r>
          </a:p>
          <a:p>
            <a:pPr marL="0" indent="0">
              <a:buNone/>
              <a:tabLst>
                <a:tab pos="1431925" algn="l"/>
              </a:tabLst>
            </a:pPr>
            <a:r>
              <a:rPr lang="nl-NL" sz="2200" dirty="0" err="1" smtClean="0"/>
              <a:t>ssDNA</a:t>
            </a:r>
            <a:r>
              <a:rPr lang="nl-NL" sz="2200" dirty="0" smtClean="0"/>
              <a:t> (II) 	</a:t>
            </a:r>
            <a:r>
              <a:rPr lang="nl-NL" sz="2200" dirty="0" err="1" smtClean="0"/>
              <a:t>ssRNA</a:t>
            </a:r>
            <a:r>
              <a:rPr lang="nl-NL" sz="2200" dirty="0" smtClean="0"/>
              <a:t> (IV, V, VI)</a:t>
            </a:r>
            <a:endParaRPr lang="nl-NL" sz="2200" dirty="0"/>
          </a:p>
          <a:p>
            <a:pPr marL="0" indent="0">
              <a:buNone/>
            </a:pPr>
            <a:endParaRPr lang="nl-NL" sz="2200" dirty="0"/>
          </a:p>
          <a:p>
            <a:pPr marL="0" indent="0">
              <a:buNone/>
            </a:pPr>
            <a:endParaRPr lang="nl-NL" sz="2000" dirty="0" smtClean="0"/>
          </a:p>
          <a:p>
            <a:pPr marL="0" indent="0">
              <a:buNone/>
            </a:pPr>
            <a:endParaRPr lang="nl-NL" sz="2000" dirty="0"/>
          </a:p>
          <a:p>
            <a:pPr marL="0" indent="0">
              <a:buNone/>
            </a:pPr>
            <a:r>
              <a:rPr lang="nl-NL" sz="2000" dirty="0"/>
              <a:t>Veel variatie in infectiemethode </a:t>
            </a:r>
          </a:p>
          <a:p>
            <a:pPr marL="0" indent="0">
              <a:buNone/>
            </a:pPr>
            <a:r>
              <a:rPr lang="nl-NL" sz="2000" dirty="0"/>
              <a:t>en </a:t>
            </a:r>
            <a:r>
              <a:rPr lang="nl-NL" sz="2000" dirty="0" smtClean="0"/>
              <a:t>replicatie</a:t>
            </a:r>
            <a:endParaRPr lang="nl-NL" sz="2000" dirty="0"/>
          </a:p>
          <a:p>
            <a:pPr marL="0" indent="0">
              <a:buNone/>
            </a:pPr>
            <a:endParaRPr lang="nl-NL" sz="2000" dirty="0"/>
          </a:p>
          <a:p>
            <a:pPr marL="0" indent="0">
              <a:buNone/>
            </a:pPr>
            <a:r>
              <a:rPr lang="nl-NL" sz="2000" dirty="0"/>
              <a:t>Host range </a:t>
            </a:r>
            <a:r>
              <a:rPr lang="nl-NL" sz="2000" dirty="0" smtClean="0"/>
              <a:t>varieert</a:t>
            </a:r>
            <a:endParaRPr lang="nl-NL" sz="2000" dirty="0"/>
          </a:p>
          <a:p>
            <a:pPr marL="0" indent="0">
              <a:buNone/>
            </a:pPr>
            <a:r>
              <a:rPr lang="nl-NL" sz="2000" dirty="0"/>
              <a:t>Vb. Mazelen alleen mensen</a:t>
            </a:r>
          </a:p>
          <a:p>
            <a:pPr marL="0" indent="0">
              <a:buNone/>
            </a:pPr>
            <a:endParaRPr lang="nl-NL" sz="22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09741" y="126512"/>
            <a:ext cx="4982019" cy="1070239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3600" b="1" dirty="0" smtClean="0">
                <a:solidFill>
                  <a:srgbClr val="FF6600"/>
                </a:solidFill>
                <a:latin typeface="+mn-lt"/>
              </a:rPr>
              <a:t>Replicatie van virussen die dieren infecteren</a:t>
            </a:r>
            <a:endParaRPr lang="nl-NL" sz="3600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2" name="Rechthoek 1"/>
          <p:cNvSpPr/>
          <p:nvPr/>
        </p:nvSpPr>
        <p:spPr>
          <a:xfrm>
            <a:off x="4554598" y="3016651"/>
            <a:ext cx="14576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(+)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ssRNA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virussen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Rechthoek 8"/>
          <p:cNvSpPr/>
          <p:nvPr/>
        </p:nvSpPr>
        <p:spPr>
          <a:xfrm>
            <a:off x="4554598" y="5001842"/>
            <a:ext cx="11230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−)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ssRNA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virussen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716" y="48854"/>
            <a:ext cx="3250823" cy="679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649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251520" y="159936"/>
            <a:ext cx="8820472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b="1" dirty="0" smtClean="0">
                <a:solidFill>
                  <a:srgbClr val="FF6600"/>
                </a:solidFill>
                <a:latin typeface="+mn-lt"/>
              </a:rPr>
              <a:t>3 typen </a:t>
            </a:r>
            <a:r>
              <a:rPr lang="nl-NL" b="1" dirty="0" err="1" smtClean="0">
                <a:solidFill>
                  <a:srgbClr val="FF6600"/>
                </a:solidFill>
                <a:latin typeface="+mn-lt"/>
              </a:rPr>
              <a:t>ssRNA</a:t>
            </a:r>
            <a:r>
              <a:rPr lang="nl-NL" b="1" dirty="0" smtClean="0">
                <a:solidFill>
                  <a:srgbClr val="FF6600"/>
                </a:solidFill>
                <a:latin typeface="+mn-lt"/>
              </a:rPr>
              <a:t> virussen (groep IV-VI)</a:t>
            </a:r>
            <a:endParaRPr lang="nl-NL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50404" y="1063928"/>
            <a:ext cx="8622704" cy="5357192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romanUcPeriod" startAt="4"/>
            </a:pPr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+</a:t>
            </a:r>
            <a:r>
              <a:rPr lang="nl-NL" sz="2400" dirty="0" err="1" smtClean="0">
                <a:solidFill>
                  <a:schemeClr val="bg1">
                    <a:lumMod val="75000"/>
                  </a:schemeClr>
                </a:solidFill>
              </a:rPr>
              <a:t>ssRNA</a:t>
            </a:r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 wordt </a:t>
            </a:r>
            <a:r>
              <a:rPr lang="nl-NL" sz="2400" dirty="0">
                <a:solidFill>
                  <a:schemeClr val="bg1">
                    <a:lumMod val="75000"/>
                  </a:schemeClr>
                </a:solidFill>
              </a:rPr>
              <a:t>gebruikt als mRNA (</a:t>
            </a:r>
            <a:r>
              <a:rPr lang="nl-NL" sz="2400" dirty="0" err="1">
                <a:solidFill>
                  <a:schemeClr val="bg1">
                    <a:lumMod val="75000"/>
                  </a:schemeClr>
                </a:solidFill>
              </a:rPr>
              <a:t>positive</a:t>
            </a:r>
            <a:r>
              <a:rPr lang="nl-NL" sz="2400" dirty="0">
                <a:solidFill>
                  <a:schemeClr val="bg1">
                    <a:lumMod val="75000"/>
                  </a:schemeClr>
                </a:solidFill>
              </a:rPr>
              <a:t> strand virus)</a:t>
            </a:r>
          </a:p>
          <a:p>
            <a:pPr lvl="1"/>
            <a:r>
              <a:rPr lang="nl-NL" sz="2400" dirty="0">
                <a:solidFill>
                  <a:schemeClr val="bg1">
                    <a:lumMod val="75000"/>
                  </a:schemeClr>
                </a:solidFill>
              </a:rPr>
              <a:t>Poliovirus</a:t>
            </a:r>
          </a:p>
          <a:p>
            <a:pPr lvl="1"/>
            <a:r>
              <a:rPr lang="nl-NL" sz="2400" dirty="0">
                <a:solidFill>
                  <a:schemeClr val="bg1">
                    <a:lumMod val="75000"/>
                  </a:schemeClr>
                </a:solidFill>
              </a:rPr>
              <a:t>Coronavirus (verkoudheid</a:t>
            </a:r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  <a:tabLst>
                <a:tab pos="446088" algn="l"/>
                <a:tab pos="720725" algn="l"/>
              </a:tabLst>
            </a:pPr>
            <a:r>
              <a:rPr lang="nl-NL" sz="2400" dirty="0" smtClean="0"/>
              <a:t>V.	</a:t>
            </a:r>
            <a:r>
              <a:rPr lang="nl-NL" sz="2400" dirty="0" smtClean="0"/>
              <a:t>- 	</a:t>
            </a:r>
            <a:r>
              <a:rPr lang="nl-NL" sz="2400" dirty="0" err="1" smtClean="0"/>
              <a:t>ssRNA</a:t>
            </a:r>
            <a:r>
              <a:rPr lang="nl-NL" sz="2400" dirty="0" smtClean="0"/>
              <a:t> </a:t>
            </a:r>
            <a:r>
              <a:rPr lang="nl-NL" sz="2400" dirty="0" smtClean="0"/>
              <a:t>is </a:t>
            </a:r>
            <a:r>
              <a:rPr lang="nl-NL" sz="2400" dirty="0"/>
              <a:t>template voor mRNA synthese (</a:t>
            </a:r>
            <a:r>
              <a:rPr lang="nl-NL" sz="2400" dirty="0" err="1"/>
              <a:t>negative</a:t>
            </a:r>
            <a:r>
              <a:rPr lang="nl-NL" sz="2400" dirty="0"/>
              <a:t> strand virus)</a:t>
            </a:r>
          </a:p>
          <a:p>
            <a:pPr lvl="1"/>
            <a:r>
              <a:rPr lang="nl-NL" sz="2400" dirty="0"/>
              <a:t>Influenza (griep)</a:t>
            </a:r>
          </a:p>
          <a:p>
            <a:pPr lvl="1"/>
            <a:r>
              <a:rPr lang="nl-NL" sz="2400" dirty="0" smtClean="0"/>
              <a:t>Ebola</a:t>
            </a:r>
          </a:p>
          <a:p>
            <a:pPr marL="457200" lvl="1" indent="0">
              <a:buNone/>
            </a:pPr>
            <a:endParaRPr lang="nl-NL" sz="2400" dirty="0"/>
          </a:p>
          <a:p>
            <a:pPr marL="0" indent="0">
              <a:buNone/>
              <a:tabLst>
                <a:tab pos="446088" algn="l"/>
              </a:tabLst>
            </a:pPr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VI.	</a:t>
            </a:r>
            <a:r>
              <a:rPr lang="nl-NL" sz="2400" dirty="0" err="1" smtClean="0">
                <a:solidFill>
                  <a:schemeClr val="bg1">
                    <a:lumMod val="75000"/>
                  </a:schemeClr>
                </a:solidFill>
              </a:rPr>
              <a:t>ssRNA</a:t>
            </a:r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is </a:t>
            </a:r>
            <a:r>
              <a:rPr lang="nl-NL" sz="2400" dirty="0">
                <a:solidFill>
                  <a:schemeClr val="bg1">
                    <a:lumMod val="75000"/>
                  </a:schemeClr>
                </a:solidFill>
              </a:rPr>
              <a:t>template voor DNA synthese (retrovirussen</a:t>
            </a:r>
            <a:r>
              <a:rPr lang="nl-NL" sz="2400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nl-NL" sz="2400" dirty="0" smtClean="0"/>
          </a:p>
        </p:txBody>
      </p:sp>
    </p:spTree>
    <p:extLst>
      <p:ext uri="{BB962C8B-B14F-4D97-AF65-F5344CB8AC3E}">
        <p14:creationId xmlns:p14="http://schemas.microsoft.com/office/powerpoint/2010/main" val="363163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323528" y="53231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V</a:t>
            </a:r>
            <a:r>
              <a:rPr lang="nl-NL" sz="4000" b="1" dirty="0">
                <a:solidFill>
                  <a:srgbClr val="FF6600"/>
                </a:solidFill>
                <a:latin typeface="+mn-lt"/>
              </a:rPr>
              <a:t>. </a:t>
            </a:r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(-) </a:t>
            </a:r>
            <a:r>
              <a:rPr lang="nl-NL" sz="4000" b="1" dirty="0" err="1">
                <a:solidFill>
                  <a:srgbClr val="FF6600"/>
                </a:solidFill>
                <a:latin typeface="+mn-lt"/>
              </a:rPr>
              <a:t>ssRNA</a:t>
            </a:r>
            <a:r>
              <a:rPr lang="nl-NL" sz="4000" b="1" dirty="0">
                <a:solidFill>
                  <a:srgbClr val="FF6600"/>
                </a:solidFill>
                <a:latin typeface="+mn-lt"/>
              </a:rPr>
              <a:t> </a:t>
            </a:r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virussen - Algemeen</a:t>
            </a:r>
            <a:endParaRPr lang="nl-NL" sz="4000" b="1" dirty="0">
              <a:solidFill>
                <a:srgbClr val="FF6600"/>
              </a:solidFill>
              <a:latin typeface="+mn-lt"/>
            </a:endParaRPr>
          </a:p>
        </p:txBody>
      </p:sp>
      <p:pic>
        <p:nvPicPr>
          <p:cNvPr id="18" name="Afbeelding 17">
            <a:extLst>
              <a:ext uri="{FF2B5EF4-FFF2-40B4-BE49-F238E27FC236}">
                <a16:creationId xmlns:a16="http://schemas.microsoft.com/office/drawing/2014/main" id="{A0319C01-83AD-4B46-BB81-478687B931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85" y="1142400"/>
            <a:ext cx="5469555" cy="5406926"/>
          </a:xfrm>
          <a:prstGeom prst="rect">
            <a:avLst/>
          </a:prstGeom>
        </p:spPr>
      </p:pic>
      <p:sp>
        <p:nvSpPr>
          <p:cNvPr id="3" name="Content Placeholder 2"/>
          <p:cNvSpPr txBox="1">
            <a:spLocks/>
          </p:cNvSpPr>
          <p:nvPr/>
        </p:nvSpPr>
        <p:spPr>
          <a:xfrm>
            <a:off x="3606800" y="1054759"/>
            <a:ext cx="5374640" cy="288732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r">
              <a:spcBef>
                <a:spcPts val="0"/>
              </a:spcBef>
              <a:buNone/>
            </a:pPr>
            <a:r>
              <a:rPr lang="nl-NL" sz="2400" dirty="0">
                <a:solidFill>
                  <a:prstClr val="black"/>
                </a:solidFill>
              </a:rPr>
              <a:t>-</a:t>
            </a:r>
            <a:r>
              <a:rPr lang="nl-NL" sz="2400" dirty="0" err="1">
                <a:solidFill>
                  <a:prstClr val="black"/>
                </a:solidFill>
              </a:rPr>
              <a:t>ssRNA</a:t>
            </a:r>
            <a:r>
              <a:rPr lang="nl-NL" sz="2400" dirty="0">
                <a:solidFill>
                  <a:prstClr val="black"/>
                </a:solidFill>
              </a:rPr>
              <a:t> wordt gebruikt als template voor productie mRNA, dus:</a:t>
            </a:r>
          </a:p>
          <a:p>
            <a:pPr marL="0" lvl="0" indent="0" algn="r">
              <a:spcBef>
                <a:spcPts val="0"/>
              </a:spcBef>
              <a:buNone/>
            </a:pPr>
            <a:r>
              <a:rPr lang="nl-NL" sz="2400" dirty="0">
                <a:solidFill>
                  <a:prstClr val="black"/>
                </a:solidFill>
              </a:rPr>
              <a:t> -</a:t>
            </a:r>
            <a:r>
              <a:rPr lang="nl-NL" sz="2400" dirty="0" err="1">
                <a:solidFill>
                  <a:prstClr val="black"/>
                </a:solidFill>
              </a:rPr>
              <a:t>ssRNA</a:t>
            </a:r>
            <a:r>
              <a:rPr lang="nl-NL" sz="2400" dirty="0">
                <a:solidFill>
                  <a:prstClr val="black"/>
                </a:solidFill>
              </a:rPr>
              <a:t> </a:t>
            </a:r>
            <a:r>
              <a:rPr lang="nl-NL" sz="2400" dirty="0">
                <a:solidFill>
                  <a:prstClr val="black"/>
                </a:solidFill>
                <a:sym typeface="Wingdings" pitchFamily="2" charset="2"/>
              </a:rPr>
              <a:t> +</a:t>
            </a:r>
            <a:r>
              <a:rPr lang="nl-NL" sz="2400" dirty="0" err="1">
                <a:solidFill>
                  <a:prstClr val="black"/>
                </a:solidFill>
                <a:sym typeface="Wingdings" pitchFamily="2" charset="2"/>
              </a:rPr>
              <a:t>ssRNA</a:t>
            </a:r>
            <a:r>
              <a:rPr lang="nl-NL" sz="2400" dirty="0">
                <a:solidFill>
                  <a:prstClr val="black"/>
                </a:solidFill>
                <a:sym typeface="Wingdings" pitchFamily="2" charset="2"/>
              </a:rPr>
              <a:t> (=mRNA)</a:t>
            </a:r>
            <a:endParaRPr lang="nl-NL" sz="2400" dirty="0">
              <a:solidFill>
                <a:prstClr val="black"/>
              </a:solidFill>
            </a:endParaRPr>
          </a:p>
          <a:p>
            <a:pPr marL="0" indent="0" algn="r">
              <a:buNone/>
            </a:pPr>
            <a:endParaRPr lang="nl-NL" sz="2400" dirty="0" smtClean="0"/>
          </a:p>
          <a:p>
            <a:pPr marL="0" indent="0" algn="r">
              <a:buNone/>
            </a:pPr>
            <a:r>
              <a:rPr lang="nl-NL" sz="2400" dirty="0" smtClean="0"/>
              <a:t>Gebruikt hiervoor: </a:t>
            </a:r>
          </a:p>
          <a:p>
            <a:pPr marL="0" indent="0" algn="r">
              <a:buNone/>
            </a:pPr>
            <a:r>
              <a:rPr lang="nl-NL" sz="2400" dirty="0" smtClean="0"/>
              <a:t> </a:t>
            </a:r>
            <a:r>
              <a:rPr lang="nl-NL" sz="2400" u="sng" dirty="0"/>
              <a:t>virale </a:t>
            </a:r>
            <a:r>
              <a:rPr lang="nl-NL" sz="2400" i="1" u="sng" dirty="0"/>
              <a:t>RNA </a:t>
            </a:r>
            <a:r>
              <a:rPr lang="nl-NL" sz="2400" i="1" u="sng" dirty="0" smtClean="0"/>
              <a:t>polymerase</a:t>
            </a:r>
          </a:p>
          <a:p>
            <a:pPr marL="0" lvl="0" indent="0" algn="r">
              <a:spcBef>
                <a:spcPts val="0"/>
              </a:spcBef>
              <a:buNone/>
            </a:pPr>
            <a:endParaRPr lang="nl-NL" sz="2400" dirty="0" smtClean="0">
              <a:solidFill>
                <a:prstClr val="black"/>
              </a:solidFill>
            </a:endParaRPr>
          </a:p>
          <a:p>
            <a:pPr marL="0" indent="0" algn="r">
              <a:buNone/>
            </a:pPr>
            <a:r>
              <a:rPr lang="nl-NL" sz="2400" dirty="0" smtClean="0"/>
              <a:t> </a:t>
            </a:r>
          </a:p>
          <a:p>
            <a:pPr marL="0" indent="0" algn="r">
              <a:buNone/>
            </a:pPr>
            <a:endParaRPr lang="nl-NL" sz="2400" dirty="0"/>
          </a:p>
          <a:p>
            <a:pPr marL="0" indent="0" algn="r">
              <a:buNone/>
            </a:pP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150586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4496" y="328286"/>
            <a:ext cx="1531984" cy="719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28" y="3972560"/>
            <a:ext cx="3929956" cy="2396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323528" y="53231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V</a:t>
            </a:r>
            <a:r>
              <a:rPr lang="nl-NL" sz="4000" b="1" dirty="0">
                <a:solidFill>
                  <a:srgbClr val="FF6600"/>
                </a:solidFill>
                <a:latin typeface="+mn-lt"/>
              </a:rPr>
              <a:t>. </a:t>
            </a:r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(-) </a:t>
            </a:r>
            <a:r>
              <a:rPr lang="nl-NL" sz="4000" b="1" dirty="0" err="1">
                <a:solidFill>
                  <a:srgbClr val="FF6600"/>
                </a:solidFill>
                <a:latin typeface="+mn-lt"/>
              </a:rPr>
              <a:t>ssRNA</a:t>
            </a:r>
            <a:r>
              <a:rPr lang="nl-NL" sz="4000" b="1" dirty="0">
                <a:solidFill>
                  <a:srgbClr val="FF6600"/>
                </a:solidFill>
                <a:latin typeface="+mn-lt"/>
              </a:rPr>
              <a:t> </a:t>
            </a:r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virussen – Ebola </a:t>
            </a:r>
            <a:endParaRPr lang="nl-NL" sz="4000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323528" y="1047571"/>
            <a:ext cx="3660967" cy="2345869"/>
          </a:xfrm>
          <a:prstGeom prst="rect">
            <a:avLst/>
          </a:prstGeom>
        </p:spPr>
        <p:txBody>
          <a:bodyPr vert="horz" lIns="82058" tIns="41029" rIns="82058" bIns="41029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3525" lvl="1" indent="-263525">
              <a:tabLst>
                <a:tab pos="0" algn="l"/>
              </a:tabLst>
            </a:pPr>
            <a:r>
              <a:rPr lang="en-US" dirty="0" smtClean="0"/>
              <a:t>(-)</a:t>
            </a:r>
            <a:r>
              <a:rPr lang="en-US" dirty="0" err="1" smtClean="0"/>
              <a:t>ssRNA</a:t>
            </a:r>
            <a:endParaRPr lang="en-US" dirty="0" smtClean="0"/>
          </a:p>
          <a:p>
            <a:pPr marL="263525" lvl="1" indent="-263525">
              <a:tabLst>
                <a:tab pos="0" algn="l"/>
              </a:tabLst>
            </a:pPr>
            <a:r>
              <a:rPr lang="en-US" dirty="0" smtClean="0"/>
              <a:t>Filovirus </a:t>
            </a:r>
            <a:r>
              <a:rPr lang="en-US" dirty="0" smtClean="0">
                <a:sym typeface="Wingdings" panose="05000000000000000000" pitchFamily="2" charset="2"/>
              </a:rPr>
              <a:t> Ebola</a:t>
            </a:r>
            <a:endParaRPr lang="en-US" dirty="0" smtClean="0"/>
          </a:p>
          <a:p>
            <a:pPr marL="263525" lvl="1" indent="-263525">
              <a:tabLst>
                <a:tab pos="0" algn="l"/>
              </a:tabLst>
            </a:pPr>
            <a:r>
              <a:rPr lang="en-US" dirty="0" err="1" smtClean="0"/>
              <a:t>Helisch</a:t>
            </a:r>
            <a:endParaRPr lang="en-US" dirty="0" smtClean="0"/>
          </a:p>
          <a:p>
            <a:pPr marL="263525" lvl="1" indent="-263525">
              <a:tabLst>
                <a:tab pos="0" algn="l"/>
              </a:tabLst>
            </a:pPr>
            <a:r>
              <a:rPr lang="en-US" dirty="0" err="1" smtClean="0"/>
              <a:t>Membraan</a:t>
            </a:r>
            <a:r>
              <a:rPr lang="en-US" dirty="0" smtClean="0"/>
              <a:t> envelop</a:t>
            </a:r>
          </a:p>
          <a:p>
            <a:pPr marL="263525" lvl="1" indent="-263525">
              <a:tabLst>
                <a:tab pos="0" algn="l"/>
              </a:tabLst>
            </a:pPr>
            <a:r>
              <a:rPr lang="en-US" dirty="0" err="1" smtClean="0"/>
              <a:t>Uitbraak</a:t>
            </a:r>
            <a:r>
              <a:rPr lang="en-US" dirty="0" smtClean="0"/>
              <a:t> in 1976 </a:t>
            </a:r>
            <a:r>
              <a:rPr lang="en-US" dirty="0" err="1" smtClean="0"/>
              <a:t>en</a:t>
            </a:r>
            <a:r>
              <a:rPr lang="en-US" dirty="0" smtClean="0"/>
              <a:t> 2014:</a:t>
            </a:r>
          </a:p>
          <a:p>
            <a:pPr marL="0" lvl="1" indent="0">
              <a:buNone/>
              <a:tabLst>
                <a:tab pos="263525" algn="l"/>
              </a:tabLst>
            </a:pPr>
            <a:r>
              <a:rPr lang="en-US" dirty="0"/>
              <a:t>	</a:t>
            </a:r>
            <a:r>
              <a:rPr lang="en-US" dirty="0" smtClean="0"/>
              <a:t>27.000 </a:t>
            </a:r>
            <a:r>
              <a:rPr lang="en-US" dirty="0" err="1" smtClean="0"/>
              <a:t>gevallen</a:t>
            </a:r>
            <a:r>
              <a:rPr lang="en-US" dirty="0" smtClean="0"/>
              <a:t>, 11.000 †</a:t>
            </a:r>
          </a:p>
          <a:p>
            <a:pPr marL="457200" lvl="1" indent="0">
              <a:buNone/>
            </a:pPr>
            <a:endParaRPr lang="en-US" sz="2600" dirty="0" smtClean="0"/>
          </a:p>
          <a:p>
            <a:pPr>
              <a:buFont typeface="Wingdings" pitchFamily="2" charset="2"/>
              <a:buNone/>
            </a:pPr>
            <a:endParaRPr lang="en-US" dirty="0" smtClean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1590" y="1343943"/>
            <a:ext cx="4194890" cy="40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kstvak 1"/>
          <p:cNvSpPr txBox="1"/>
          <p:nvPr/>
        </p:nvSpPr>
        <p:spPr>
          <a:xfrm>
            <a:off x="4613176" y="5739195"/>
            <a:ext cx="3906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Ziektebeeld van Ebola samenvattend: Ebola valt je immuunsysteem aan.</a:t>
            </a:r>
          </a:p>
        </p:txBody>
      </p:sp>
    </p:spTree>
    <p:extLst>
      <p:ext uri="{BB962C8B-B14F-4D97-AF65-F5344CB8AC3E}">
        <p14:creationId xmlns:p14="http://schemas.microsoft.com/office/powerpoint/2010/main" val="2498021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5659120" y="934720"/>
            <a:ext cx="3068320" cy="2346960"/>
            <a:chOff x="4643438" y="3143248"/>
            <a:chExt cx="4071966" cy="3357586"/>
          </a:xfrm>
        </p:grpSpPr>
        <p:grpSp>
          <p:nvGrpSpPr>
            <p:cNvPr id="8" name="Group 7"/>
            <p:cNvGrpSpPr/>
            <p:nvPr/>
          </p:nvGrpSpPr>
          <p:grpSpPr>
            <a:xfrm>
              <a:off x="4714876" y="3143248"/>
              <a:ext cx="4000528" cy="3357586"/>
              <a:chOff x="4714876" y="3143248"/>
              <a:chExt cx="4000528" cy="3357586"/>
            </a:xfrm>
          </p:grpSpPr>
          <p:pic>
            <p:nvPicPr>
              <p:cNvPr id="6" name="Picture 5" descr="19_16Figure-L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 r="42433" b="50000"/>
              <a:stretch>
                <a:fillRect/>
              </a:stretch>
            </p:blipFill>
            <p:spPr bwMode="auto">
              <a:xfrm>
                <a:off x="4714876" y="3143248"/>
                <a:ext cx="3854450" cy="314405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7" name="Rectangle 6"/>
              <p:cNvSpPr/>
              <p:nvPr/>
            </p:nvSpPr>
            <p:spPr>
              <a:xfrm>
                <a:off x="6858016" y="6000768"/>
                <a:ext cx="1857388" cy="5000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9" name="Rectangle 8"/>
            <p:cNvSpPr/>
            <p:nvPr/>
          </p:nvSpPr>
          <p:spPr>
            <a:xfrm>
              <a:off x="4643438" y="5929330"/>
              <a:ext cx="571504" cy="5000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itle 1"/>
          <p:cNvSpPr txBox="1">
            <a:spLocks/>
          </p:cNvSpPr>
          <p:nvPr/>
        </p:nvSpPr>
        <p:spPr>
          <a:xfrm>
            <a:off x="323528" y="53231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V</a:t>
            </a:r>
            <a:r>
              <a:rPr lang="nl-NL" sz="4000" b="1" dirty="0">
                <a:solidFill>
                  <a:srgbClr val="FF6600"/>
                </a:solidFill>
                <a:latin typeface="+mn-lt"/>
              </a:rPr>
              <a:t>. </a:t>
            </a:r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(-) </a:t>
            </a:r>
            <a:r>
              <a:rPr lang="nl-NL" sz="4000" b="1" dirty="0" err="1">
                <a:solidFill>
                  <a:srgbClr val="FF6600"/>
                </a:solidFill>
                <a:latin typeface="+mn-lt"/>
              </a:rPr>
              <a:t>ssRNA</a:t>
            </a:r>
            <a:r>
              <a:rPr lang="nl-NL" sz="4000" b="1" dirty="0">
                <a:solidFill>
                  <a:srgbClr val="FF6600"/>
                </a:solidFill>
                <a:latin typeface="+mn-lt"/>
              </a:rPr>
              <a:t> </a:t>
            </a:r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virussen – Influenza </a:t>
            </a:r>
            <a:endParaRPr lang="nl-NL" sz="4000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323528" y="1635760"/>
            <a:ext cx="7997512" cy="4836160"/>
          </a:xfrm>
          <a:prstGeom prst="rect">
            <a:avLst/>
          </a:prstGeom>
        </p:spPr>
        <p:txBody>
          <a:bodyPr vert="horz" lIns="82058" tIns="41029" rIns="82058" bIns="41029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3525" lvl="1" indent="-263525">
              <a:tabLst>
                <a:tab pos="0" algn="l"/>
              </a:tabLst>
            </a:pPr>
            <a:r>
              <a:rPr lang="en-US" dirty="0" smtClean="0"/>
              <a:t>(-)</a:t>
            </a:r>
            <a:r>
              <a:rPr lang="en-US" dirty="0" err="1" smtClean="0"/>
              <a:t>ssRNA</a:t>
            </a:r>
            <a:endParaRPr lang="en-US" dirty="0" smtClean="0"/>
          </a:p>
          <a:p>
            <a:pPr marL="263525" lvl="1" indent="-263525">
              <a:tabLst>
                <a:tab pos="0" algn="l"/>
              </a:tabLst>
            </a:pPr>
            <a:r>
              <a:rPr lang="en-US" dirty="0" err="1" smtClean="0"/>
              <a:t>Orthomyxovirus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Influenza</a:t>
            </a:r>
            <a:endParaRPr lang="en-US" dirty="0" smtClean="0"/>
          </a:p>
          <a:p>
            <a:pPr marL="263525" lvl="1" indent="-263525">
              <a:tabLst>
                <a:tab pos="0" algn="l"/>
              </a:tabLst>
            </a:pPr>
            <a:r>
              <a:rPr lang="en-US" dirty="0" err="1" smtClean="0"/>
              <a:t>Polymorf</a:t>
            </a:r>
            <a:endParaRPr lang="en-US" dirty="0" smtClean="0"/>
          </a:p>
          <a:p>
            <a:pPr marL="263525" lvl="1" indent="-263525">
              <a:tabLst>
                <a:tab pos="0" algn="l"/>
              </a:tabLst>
            </a:pPr>
            <a:r>
              <a:rPr lang="en-US" dirty="0" err="1" smtClean="0"/>
              <a:t>Membraan</a:t>
            </a:r>
            <a:r>
              <a:rPr lang="en-US" dirty="0" smtClean="0"/>
              <a:t> envelop</a:t>
            </a:r>
          </a:p>
          <a:p>
            <a:pPr marL="263525" lvl="1" indent="-263525">
              <a:tabLst>
                <a:tab pos="0" algn="l"/>
              </a:tabLst>
            </a:pPr>
            <a:r>
              <a:rPr lang="en-US" dirty="0" err="1"/>
              <a:t>Oppervlakte-eiwitten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interactie</a:t>
            </a:r>
            <a:r>
              <a:rPr lang="en-US" dirty="0"/>
              <a:t> met </a:t>
            </a:r>
            <a:r>
              <a:rPr lang="en-US" dirty="0" err="1"/>
              <a:t>gastheercellen</a:t>
            </a:r>
            <a:r>
              <a:rPr lang="en-US" dirty="0"/>
              <a:t>:</a:t>
            </a:r>
          </a:p>
          <a:p>
            <a:pPr marL="720725" lvl="2" indent="-263525">
              <a:tabLst>
                <a:tab pos="0" algn="l"/>
              </a:tabLst>
            </a:pPr>
            <a:r>
              <a:rPr lang="en-US" dirty="0" err="1"/>
              <a:t>Hemagglutinine</a:t>
            </a:r>
            <a:endParaRPr lang="en-US" dirty="0"/>
          </a:p>
          <a:p>
            <a:pPr marL="720725" lvl="2" indent="-263525">
              <a:tabLst>
                <a:tab pos="0" algn="l"/>
              </a:tabLst>
            </a:pPr>
            <a:r>
              <a:rPr lang="en-US" dirty="0"/>
              <a:t>Neuraminidase</a:t>
            </a:r>
          </a:p>
          <a:p>
            <a:pPr marL="263525" lvl="1" indent="-263525">
              <a:tabLst>
                <a:tab pos="0" algn="l"/>
              </a:tabLst>
            </a:pPr>
            <a:endParaRPr lang="en-US" dirty="0" smtClean="0"/>
          </a:p>
          <a:p>
            <a:pPr marL="263525" lvl="1" indent="-263525">
              <a:tabLst>
                <a:tab pos="0" algn="l"/>
              </a:tabLst>
            </a:pPr>
            <a:endParaRPr lang="en-US" dirty="0"/>
          </a:p>
          <a:p>
            <a:pPr marL="263525" lvl="1" indent="-263525">
              <a:tabLst>
                <a:tab pos="0" algn="l"/>
              </a:tabLst>
            </a:pPr>
            <a:r>
              <a:rPr lang="en-US" dirty="0" smtClean="0"/>
              <a:t>Type B </a:t>
            </a:r>
            <a:r>
              <a:rPr lang="en-US" dirty="0" err="1" smtClean="0"/>
              <a:t>en</a:t>
            </a:r>
            <a:r>
              <a:rPr lang="en-US" dirty="0" smtClean="0"/>
              <a:t> C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>
                <a:sym typeface="Wingdings" panose="05000000000000000000" pitchFamily="2" charset="2"/>
              </a:rPr>
              <a:t>Humaan</a:t>
            </a:r>
            <a:r>
              <a:rPr lang="en-US" dirty="0" smtClean="0">
                <a:sym typeface="Wingdings" panose="05000000000000000000" pitchFamily="2" charset="2"/>
              </a:rPr>
              <a:t> (</a:t>
            </a:r>
            <a:r>
              <a:rPr lang="en-US" dirty="0" err="1" smtClean="0">
                <a:sym typeface="Wingdings" panose="05000000000000000000" pitchFamily="2" charset="2"/>
              </a:rPr>
              <a:t>griep-prik</a:t>
            </a:r>
            <a:r>
              <a:rPr lang="en-US" dirty="0" smtClean="0">
                <a:sym typeface="Wingdings" panose="05000000000000000000" pitchFamily="2" charset="2"/>
              </a:rPr>
              <a:t> met </a:t>
            </a:r>
            <a:r>
              <a:rPr lang="en-US" dirty="0" err="1" smtClean="0">
                <a:sym typeface="Wingdings" panose="05000000000000000000" pitchFamily="2" charset="2"/>
              </a:rPr>
              <a:t>verschillende</a:t>
            </a:r>
            <a:r>
              <a:rPr lang="en-US" dirty="0" smtClean="0">
                <a:sym typeface="Wingdings" panose="05000000000000000000" pitchFamily="2" charset="2"/>
              </a:rPr>
              <a:t> H/N)</a:t>
            </a:r>
          </a:p>
          <a:p>
            <a:pPr marL="263525" lvl="1" indent="-263525">
              <a:tabLst>
                <a:tab pos="0" algn="l"/>
              </a:tabLst>
            </a:pPr>
            <a:r>
              <a:rPr lang="en-US" dirty="0" smtClean="0">
                <a:sym typeface="Wingdings" panose="05000000000000000000" pitchFamily="2" charset="2"/>
              </a:rPr>
              <a:t>Type A  </a:t>
            </a:r>
            <a:r>
              <a:rPr lang="en-US" dirty="0" err="1" smtClean="0">
                <a:sym typeface="Wingdings" panose="05000000000000000000" pitchFamily="2" charset="2"/>
              </a:rPr>
              <a:t>Uit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andere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organismen</a:t>
            </a:r>
            <a:r>
              <a:rPr lang="en-US" dirty="0" smtClean="0">
                <a:sym typeface="Wingdings" panose="05000000000000000000" pitchFamily="2" charset="2"/>
              </a:rPr>
              <a:t> (</a:t>
            </a:r>
            <a:r>
              <a:rPr lang="en-US" dirty="0" err="1" smtClean="0">
                <a:sym typeface="Wingdings" panose="05000000000000000000" pitchFamily="2" charset="2"/>
              </a:rPr>
              <a:t>varken</a:t>
            </a:r>
            <a:r>
              <a:rPr lang="en-US" dirty="0" smtClean="0">
                <a:sym typeface="Wingdings" panose="05000000000000000000" pitchFamily="2" charset="2"/>
              </a:rPr>
              <a:t>, </a:t>
            </a:r>
            <a:r>
              <a:rPr lang="en-US" dirty="0" err="1" smtClean="0">
                <a:sym typeface="Wingdings" panose="05000000000000000000" pitchFamily="2" charset="2"/>
              </a:rPr>
              <a:t>vogel</a:t>
            </a:r>
            <a:r>
              <a:rPr lang="en-US" dirty="0" smtClean="0">
                <a:sym typeface="Wingdings" panose="05000000000000000000" pitchFamily="2" charset="2"/>
              </a:rPr>
              <a:t>), </a:t>
            </a:r>
            <a:r>
              <a:rPr lang="en-US" dirty="0" err="1" smtClean="0">
                <a:sym typeface="Wingdings" panose="05000000000000000000" pitchFamily="2" charset="2"/>
              </a:rPr>
              <a:t>als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deze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toch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nieuwe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gastheer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infecteren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err="1" smtClean="0">
                <a:sym typeface="Wingdings" panose="05000000000000000000" pitchFamily="2" charset="2"/>
              </a:rPr>
              <a:t>nieuw</a:t>
            </a:r>
            <a:r>
              <a:rPr lang="en-US" dirty="0" smtClean="0">
                <a:sym typeface="Wingdings" panose="05000000000000000000" pitchFamily="2" charset="2"/>
              </a:rPr>
              <a:t> type virus (</a:t>
            </a:r>
            <a:r>
              <a:rPr lang="en-US" dirty="0" err="1" smtClean="0">
                <a:sym typeface="Wingdings" panose="05000000000000000000" pitchFamily="2" charset="2"/>
              </a:rPr>
              <a:t>kan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gevaarlijk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err="1" smtClean="0">
                <a:sym typeface="Wingdings" panose="05000000000000000000" pitchFamily="2" charset="2"/>
              </a:rPr>
              <a:t>zijn</a:t>
            </a:r>
            <a:r>
              <a:rPr lang="en-US" dirty="0" smtClean="0">
                <a:sym typeface="Wingdings" panose="05000000000000000000" pitchFamily="2" charset="2"/>
              </a:rPr>
              <a:t>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1149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815272" y="1143993"/>
            <a:ext cx="4799800" cy="2506030"/>
            <a:chOff x="1000100" y="1643050"/>
            <a:chExt cx="7114912" cy="3714776"/>
          </a:xfrm>
        </p:grpSpPr>
        <p:grpSp>
          <p:nvGrpSpPr>
            <p:cNvPr id="9" name="Group 8"/>
            <p:cNvGrpSpPr/>
            <p:nvPr/>
          </p:nvGrpSpPr>
          <p:grpSpPr>
            <a:xfrm>
              <a:off x="1028989" y="1706096"/>
              <a:ext cx="7086023" cy="3651730"/>
              <a:chOff x="1028989" y="1706096"/>
              <a:chExt cx="7086023" cy="3651730"/>
            </a:xfrm>
          </p:grpSpPr>
          <p:pic>
            <p:nvPicPr>
              <p:cNvPr id="11" name="Picture 5" descr="19_16Figure-L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 t="45970" b="2316"/>
              <a:stretch>
                <a:fillRect/>
              </a:stretch>
            </p:blipFill>
            <p:spPr bwMode="auto">
              <a:xfrm>
                <a:off x="1028989" y="1706096"/>
                <a:ext cx="7086023" cy="344300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2" name="Rectangle 11"/>
              <p:cNvSpPr/>
              <p:nvPr/>
            </p:nvSpPr>
            <p:spPr>
              <a:xfrm>
                <a:off x="1071538" y="4714884"/>
                <a:ext cx="571504" cy="64294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Rectangle 9"/>
            <p:cNvSpPr/>
            <p:nvPr/>
          </p:nvSpPr>
          <p:spPr>
            <a:xfrm>
              <a:off x="1000100" y="1643050"/>
              <a:ext cx="857256" cy="5715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Freeform 14"/>
          <p:cNvSpPr/>
          <p:nvPr/>
        </p:nvSpPr>
        <p:spPr>
          <a:xfrm>
            <a:off x="155028" y="3890918"/>
            <a:ext cx="8916295" cy="1941169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>
            <a:noFill/>
            <a:prstDash val="solid"/>
          </a:ln>
        </p:spPr>
        <p:txBody>
          <a:bodyPr vert="horz" wrap="square" lIns="90004" tIns="46798" rIns="90004" bIns="46798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 err="1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Capside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: </a:t>
            </a:r>
            <a:r>
              <a:rPr lang="en-US" sz="2400" b="0" i="0" u="none" strike="noStrike" kern="1200" cap="none" spc="0" baseline="0" dirty="0" err="1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neuramidinase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 (N, #9) </a:t>
            </a:r>
            <a:r>
              <a:rPr lang="en-US" sz="2400" b="0" i="0" u="none" strike="noStrike" kern="1200" cap="none" spc="0" baseline="0" dirty="0" err="1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en</a:t>
            </a:r>
            <a:r>
              <a:rPr lang="en-US" sz="2400" b="0" i="0" u="none" strike="noStrike" kern="1200" cap="none" spc="0" baseline="0" dirty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 </a:t>
            </a:r>
            <a:r>
              <a:rPr lang="en-US" sz="2400" b="0" i="0" u="none" strike="noStrike" kern="1200" cap="none" spc="0" baseline="0" dirty="0" err="1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hemagglutinine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 (H, #16)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H1N1</a:t>
            </a:r>
            <a:r>
              <a:rPr lang="en-US" sz="2400" b="0" i="0" u="none" strike="noStrike" kern="1200" cap="none" spc="0" baseline="0" dirty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: </a:t>
            </a:r>
            <a:r>
              <a:rPr lang="en-US" sz="2400" b="0" i="0" u="none" strike="noStrike" kern="1200" cap="none" spc="0" baseline="0" dirty="0" err="1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Spaanse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 </a:t>
            </a:r>
            <a:r>
              <a:rPr lang="en-US" sz="2400" b="0" i="0" u="none" strike="noStrike" kern="1200" cap="none" spc="0" baseline="0" dirty="0" err="1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griep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 </a:t>
            </a:r>
            <a:r>
              <a:rPr lang="en-US" sz="2400" b="0" i="0" u="none" strike="noStrike" kern="1200" cap="none" spc="0" baseline="0" dirty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(1918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) 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  <a:sym typeface="Wingdings" panose="05000000000000000000" pitchFamily="2" charset="2"/>
              </a:rPr>
              <a:t> ~45.000.000</a:t>
            </a:r>
            <a:r>
              <a:rPr lang="en-US" sz="2400" b="0" i="0" u="none" strike="noStrike" kern="1200" cap="none" spc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  <a:sym typeface="Wingdings" panose="05000000000000000000" pitchFamily="2" charset="2"/>
              </a:rPr>
              <a:t> † (</a:t>
            </a:r>
            <a:r>
              <a:rPr lang="en-US" sz="2400" b="0" i="0" u="none" strike="noStrike" kern="1200" cap="none" spc="0" dirty="0" err="1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  <a:sym typeface="Wingdings" panose="05000000000000000000" pitchFamily="2" charset="2"/>
              </a:rPr>
              <a:t>Pandemie</a:t>
            </a:r>
            <a:r>
              <a:rPr lang="en-US" sz="2400" b="0" i="0" u="none" strike="noStrike" kern="1200" cap="none" spc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  <a:sym typeface="Wingdings" panose="05000000000000000000" pitchFamily="2" charset="2"/>
              </a:rPr>
              <a:t>)</a:t>
            </a:r>
            <a:endParaRPr lang="en-US" sz="2400" b="0" i="0" u="none" strike="noStrike" kern="1200" cap="none" spc="0" baseline="0" dirty="0">
              <a:solidFill>
                <a:schemeClr val="tx2">
                  <a:lumMod val="75000"/>
                </a:schemeClr>
              </a:solidFill>
              <a:uFillTx/>
              <a:latin typeface="+mn-lt"/>
              <a:ea typeface="Arial" pitchFamily="2"/>
              <a:cs typeface="Arial" pitchFamily="2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H5N1</a:t>
            </a:r>
            <a:r>
              <a:rPr lang="en-US" sz="2400" b="0" i="0" u="none" strike="noStrike" kern="1200" cap="none" spc="0" baseline="0" dirty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: </a:t>
            </a:r>
            <a:r>
              <a:rPr lang="en-US" sz="2400" dirty="0" err="1" smtClean="0">
                <a:solidFill>
                  <a:schemeClr val="tx2">
                    <a:lumMod val="75000"/>
                  </a:schemeClr>
                </a:solidFill>
                <a:ea typeface="Arial" pitchFamily="2"/>
                <a:cs typeface="Arial" pitchFamily="2"/>
              </a:rPr>
              <a:t>Vogelgriep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 </a:t>
            </a:r>
            <a:r>
              <a:rPr lang="en-US" sz="2400" b="0" i="0" u="none" strike="noStrike" kern="1200" cap="none" spc="0" baseline="0" dirty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(2003-2007) (only 160 deaths but mortality 50%)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H1N1: </a:t>
            </a:r>
            <a:r>
              <a:rPr lang="en-US" sz="2400" b="0" i="0" u="none" strike="noStrike" kern="1200" cap="none" spc="0" baseline="0" dirty="0" err="1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Mexicaanse</a:t>
            </a:r>
            <a:r>
              <a:rPr lang="en-US" sz="2400" b="0" i="0" u="none" strike="noStrike" kern="1200" cap="none" spc="0" baseline="0" dirty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 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(</a:t>
            </a:r>
            <a:r>
              <a:rPr lang="en-US" sz="2400" b="0" i="0" u="none" strike="noStrike" kern="1200" cap="none" spc="0" baseline="0" dirty="0" err="1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varkens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) </a:t>
            </a:r>
            <a:r>
              <a:rPr lang="en-US" sz="2400" b="0" i="0" u="none" strike="noStrike" kern="1200" cap="none" spc="0" baseline="0" dirty="0" err="1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griep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 </a:t>
            </a:r>
            <a:r>
              <a:rPr lang="en-US" sz="2400" b="0" i="0" u="none" strike="noStrike" kern="1200" cap="none" spc="0" baseline="0" dirty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(2009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</a:rPr>
              <a:t>) </a:t>
            </a:r>
            <a:r>
              <a:rPr lang="en-US" sz="2400" b="0" i="0" u="none" strike="noStrike" kern="1200" cap="none" spc="0" baseline="0" dirty="0" smtClean="0">
                <a:solidFill>
                  <a:schemeClr val="tx2">
                    <a:lumMod val="75000"/>
                  </a:schemeClr>
                </a:solidFill>
                <a:uFillTx/>
                <a:latin typeface="+mn-lt"/>
                <a:ea typeface="Arial" pitchFamily="2"/>
                <a:cs typeface="Arial" pitchFamily="2"/>
                <a:sym typeface="Wingdings" panose="05000000000000000000" pitchFamily="2" charset="2"/>
              </a:rPr>
              <a:t> 600.00</a:t>
            </a:r>
            <a:r>
              <a:rPr lang="en-US" sz="2400" dirty="0" smtClean="0">
                <a:solidFill>
                  <a:schemeClr val="tx2">
                    <a:lumMod val="75000"/>
                  </a:schemeClr>
                </a:solidFill>
                <a:ea typeface="Arial" pitchFamily="2"/>
                <a:cs typeface="Arial" pitchFamily="2"/>
                <a:sym typeface="Wingdings" panose="05000000000000000000" pitchFamily="2" charset="2"/>
              </a:rPr>
              <a:t>0 </a:t>
            </a:r>
            <a:r>
              <a:rPr lang="en-US" sz="2400" dirty="0" err="1" smtClean="0">
                <a:solidFill>
                  <a:schemeClr val="tx2">
                    <a:lumMod val="75000"/>
                  </a:schemeClr>
                </a:solidFill>
                <a:ea typeface="Arial" pitchFamily="2"/>
                <a:cs typeface="Arial" pitchFamily="2"/>
                <a:sym typeface="Wingdings" panose="05000000000000000000" pitchFamily="2" charset="2"/>
              </a:rPr>
              <a:t>gevallen</a:t>
            </a:r>
            <a:r>
              <a:rPr lang="en-US" sz="2400" dirty="0" smtClean="0">
                <a:solidFill>
                  <a:schemeClr val="tx2">
                    <a:lumMod val="75000"/>
                  </a:schemeClr>
                </a:solidFill>
                <a:ea typeface="Arial" pitchFamily="2"/>
                <a:cs typeface="Arial" pitchFamily="2"/>
                <a:sym typeface="Wingdings" panose="05000000000000000000" pitchFamily="2" charset="2"/>
              </a:rPr>
              <a:t>, 8.000 †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323528" y="93871"/>
            <a:ext cx="8579296" cy="710952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V</a:t>
            </a:r>
            <a:r>
              <a:rPr lang="nl-NL" sz="4000" b="1" dirty="0">
                <a:solidFill>
                  <a:srgbClr val="FF6600"/>
                </a:solidFill>
                <a:latin typeface="+mn-lt"/>
              </a:rPr>
              <a:t>. </a:t>
            </a:r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(-) </a:t>
            </a:r>
            <a:r>
              <a:rPr lang="nl-NL" sz="4000" b="1" dirty="0" err="1">
                <a:solidFill>
                  <a:srgbClr val="FF6600"/>
                </a:solidFill>
                <a:latin typeface="+mn-lt"/>
              </a:rPr>
              <a:t>ssRNA</a:t>
            </a:r>
            <a:r>
              <a:rPr lang="nl-NL" sz="4000" b="1" dirty="0">
                <a:solidFill>
                  <a:srgbClr val="FF6600"/>
                </a:solidFill>
                <a:latin typeface="+mn-lt"/>
              </a:rPr>
              <a:t> </a:t>
            </a:r>
            <a:r>
              <a:rPr lang="nl-NL" sz="4000" b="1" dirty="0" smtClean="0">
                <a:solidFill>
                  <a:srgbClr val="FF6600"/>
                </a:solidFill>
                <a:latin typeface="+mn-lt"/>
              </a:rPr>
              <a:t>virussen – Influenza </a:t>
            </a:r>
            <a:endParaRPr lang="nl-NL" sz="4000" b="1" dirty="0">
              <a:solidFill>
                <a:srgbClr val="FF6600"/>
              </a:solidFill>
              <a:latin typeface="+mn-lt"/>
            </a:endParaRPr>
          </a:p>
        </p:txBody>
      </p:sp>
      <p:sp>
        <p:nvSpPr>
          <p:cNvPr id="2" name="Tekstvak 1"/>
          <p:cNvSpPr txBox="1"/>
          <p:nvPr/>
        </p:nvSpPr>
        <p:spPr>
          <a:xfrm>
            <a:off x="6911807" y="6072982"/>
            <a:ext cx="19910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000" dirty="0" smtClean="0">
                <a:hlinkClick r:id="rId4"/>
              </a:rPr>
              <a:t>Filmpje</a:t>
            </a:r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420284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them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4DF52CD1518440A9410417543192CF" ma:contentTypeVersion="13" ma:contentTypeDescription="Een nieuw document maken." ma:contentTypeScope="" ma:versionID="6623810828cf40610afd7850fef94593">
  <xsd:schema xmlns:xsd="http://www.w3.org/2001/XMLSchema" xmlns:xs="http://www.w3.org/2001/XMLSchema" xmlns:p="http://schemas.microsoft.com/office/2006/metadata/properties" xmlns:ns3="d665bda0-32f6-4388-bc96-c7f43a2006b3" xmlns:ns4="41d31240-3f9b-4160-aa9d-7e114304e6cc" targetNamespace="http://schemas.microsoft.com/office/2006/metadata/properties" ma:root="true" ma:fieldsID="d13282a2caa9bf1d53a00b792cf11d15" ns3:_="" ns4:_="">
    <xsd:import namespace="d665bda0-32f6-4388-bc96-c7f43a2006b3"/>
    <xsd:import namespace="41d31240-3f9b-4160-aa9d-7e114304e6c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65bda0-32f6-4388-bc96-c7f43a2006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d31240-3f9b-4160-aa9d-7e114304e6c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Gedeeld met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Gedeeld met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int-hash delen" ma:description="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05127C-F242-4076-8F72-3C99AC8B85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65bda0-32f6-4388-bc96-c7f43a2006b3"/>
    <ds:schemaRef ds:uri="41d31240-3f9b-4160-aa9d-7e114304e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9F08B4A-DF62-4975-BCBB-FD39EC6C758F}">
  <ds:schemaRefs>
    <ds:schemaRef ds:uri="http://purl.org/dc/terms/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41d31240-3f9b-4160-aa9d-7e114304e6cc"/>
    <ds:schemaRef ds:uri="d665bda0-32f6-4388-bc96-c7f43a2006b3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E81C6E7-B601-4A38-868B-3509E6CD04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23453</TotalTime>
  <Words>1685</Words>
  <Application>Microsoft Office PowerPoint</Application>
  <PresentationFormat>Diavoorstelling (4:3)</PresentationFormat>
  <Paragraphs>239</Paragraphs>
  <Slides>25</Slides>
  <Notes>18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25</vt:i4>
      </vt:variant>
    </vt:vector>
  </HeadingPairs>
  <TitlesOfParts>
    <vt:vector size="32" baseType="lpstr">
      <vt:lpstr>Arial</vt:lpstr>
      <vt:lpstr>Bell MT</vt:lpstr>
      <vt:lpstr>Calibri</vt:lpstr>
      <vt:lpstr>Calibri Light</vt:lpstr>
      <vt:lpstr>Wingdings</vt:lpstr>
      <vt:lpstr>Wingdings 2</vt:lpstr>
      <vt:lpstr>Kantoorthema</vt:lpstr>
      <vt:lpstr>Biologie 3 – les 13 </vt:lpstr>
      <vt:lpstr>Leerdoelen Hoofdstuk 26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Behandeling met AZT: azidothymidine - Reverse transcriptase heeft een voorkeur voor deze nucleotide  t.o.v. de normale thymine  betekent einde cDNA-productie - Dus werkt als een ‘reverse transcriptase inhibitor’</vt:lpstr>
      <vt:lpstr>Virussen in dieren (mensen)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Einde Lesmateriaal … info …</vt:lpstr>
      <vt:lpstr>Veel succes met studeren en het maken van het tentamen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Biologie 3 – les 2</dc:title>
  <dc:creator>PETER BUMA</dc:creator>
  <cp:lastModifiedBy>Pool WA, Wietske</cp:lastModifiedBy>
  <cp:revision>453</cp:revision>
  <cp:lastPrinted>2019-04-02T14:21:46Z</cp:lastPrinted>
  <dcterms:created xsi:type="dcterms:W3CDTF">2019-01-24T11:02:25Z</dcterms:created>
  <dcterms:modified xsi:type="dcterms:W3CDTF">2021-03-31T15:12:33Z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0x010100FD4DF52CD1518440A9410417543192CF</vt:lpwstr>
  </property>
</Properties>
</file>

<file path=docProps/thumbnail.jpeg>
</file>